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3889" r:id="rId1"/>
    <p:sldMasterId id="2147483907" r:id="rId2"/>
  </p:sldMasterIdLst>
  <p:notesMasterIdLst>
    <p:notesMasterId r:id="rId19"/>
  </p:notesMasterIdLst>
  <p:handoutMasterIdLst>
    <p:handoutMasterId r:id="rId20"/>
  </p:handoutMasterIdLst>
  <p:sldIdLst>
    <p:sldId id="256" r:id="rId3"/>
    <p:sldId id="361" r:id="rId4"/>
    <p:sldId id="376" r:id="rId5"/>
    <p:sldId id="375" r:id="rId6"/>
    <p:sldId id="365" r:id="rId7"/>
    <p:sldId id="374" r:id="rId8"/>
    <p:sldId id="377" r:id="rId9"/>
    <p:sldId id="286" r:id="rId10"/>
    <p:sldId id="378" r:id="rId11"/>
    <p:sldId id="338" r:id="rId12"/>
    <p:sldId id="341" r:id="rId13"/>
    <p:sldId id="342" r:id="rId14"/>
    <p:sldId id="369" r:id="rId15"/>
    <p:sldId id="371" r:id="rId16"/>
    <p:sldId id="368" r:id="rId17"/>
    <p:sldId id="267"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4372"/>
    <a:srgbClr val="353535"/>
    <a:srgbClr val="2E9E8F"/>
    <a:srgbClr val="F95D07"/>
    <a:srgbClr val="006666"/>
    <a:srgbClr val="236B68"/>
    <a:srgbClr val="2D5B6B"/>
    <a:srgbClr val="008080"/>
    <a:srgbClr val="226822"/>
    <a:srgbClr val="005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Stile medio 4 - Colore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Stile chiaro 2 - Colore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Stile chiaro 2 - Colore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11" autoAdjust="0"/>
    <p:restoredTop sz="92010" autoAdjust="0"/>
  </p:normalViewPr>
  <p:slideViewPr>
    <p:cSldViewPr snapToGrid="0">
      <p:cViewPr>
        <p:scale>
          <a:sx n="110" d="100"/>
          <a:sy n="110" d="100"/>
        </p:scale>
        <p:origin x="1080" y="168"/>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desantisd\Desktop\Nuovo%20Foglio%20di%20lavoro%20di%20Microsoft%20Excel%20(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a:t>Distribuzione per sesso </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it-IT"/>
        </a:p>
      </c:txPr>
    </c:title>
    <c:autoTitleDeleted val="0"/>
    <c:plotArea>
      <c:layout>
        <c:manualLayout>
          <c:layoutTarget val="inner"/>
          <c:xMode val="edge"/>
          <c:yMode val="edge"/>
          <c:x val="0.16445573800606342"/>
          <c:y val="0.23079927763197566"/>
          <c:w val="0.61471522093864561"/>
          <c:h val="0.62177043713350166"/>
        </c:manualLayout>
      </c:layout>
      <c:pieChart>
        <c:varyColors val="1"/>
        <c:ser>
          <c:idx val="0"/>
          <c:order val="0"/>
          <c:tx>
            <c:strRef>
              <c:f>Foglio1!$C$1</c:f>
              <c:strCache>
                <c:ptCount val="1"/>
                <c:pt idx="0">
                  <c:v>percentuale</c:v>
                </c:pt>
              </c:strCache>
            </c:strRef>
          </c:tx>
          <c:dPt>
            <c:idx val="0"/>
            <c:bubble3D val="0"/>
            <c:spPr>
              <a:solidFill>
                <a:schemeClr val="accent2">
                  <a:lumMod val="60000"/>
                  <a:lumOff val="40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67EC-4F04-9963-1E6BC388E011}"/>
              </c:ext>
            </c:extLst>
          </c:dPt>
          <c:dPt>
            <c:idx val="1"/>
            <c:bubble3D val="0"/>
            <c:spPr>
              <a:solidFill>
                <a:schemeClr val="accent6">
                  <a:lumMod val="60000"/>
                  <a:lumOff val="40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67EC-4F04-9963-1E6BC388E011}"/>
              </c:ext>
            </c:extLst>
          </c:dPt>
          <c:dPt>
            <c:idx val="2"/>
            <c:bubble3D val="0"/>
            <c:spPr>
              <a:solidFill>
                <a:schemeClr val="accent1">
                  <a:lumMod val="40000"/>
                  <a:lumOff val="60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67EC-4F04-9963-1E6BC388E011}"/>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Foglio1!$B$2:$B$4</c:f>
              <c:strCache>
                <c:ptCount val="3"/>
                <c:pt idx="0">
                  <c:v>Maschi</c:v>
                </c:pt>
                <c:pt idx="1">
                  <c:v>Femmine</c:v>
                </c:pt>
                <c:pt idx="2">
                  <c:v>Non specificato</c:v>
                </c:pt>
              </c:strCache>
            </c:strRef>
          </c:cat>
          <c:val>
            <c:numRef>
              <c:f>Foglio1!$C$2:$C$4</c:f>
              <c:numCache>
                <c:formatCode>0.00%</c:formatCode>
                <c:ptCount val="3"/>
                <c:pt idx="0">
                  <c:v>0.54020000000000001</c:v>
                </c:pt>
                <c:pt idx="1">
                  <c:v>0.3594</c:v>
                </c:pt>
                <c:pt idx="2">
                  <c:v>0.1004</c:v>
                </c:pt>
              </c:numCache>
            </c:numRef>
          </c:val>
          <c:extLst>
            <c:ext xmlns:c16="http://schemas.microsoft.com/office/drawing/2014/chart" uri="{C3380CC4-5D6E-409C-BE32-E72D297353CC}">
              <c16:uniqueId val="{00000006-67EC-4F04-9963-1E6BC388E011}"/>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1"/>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r>
              <a:rPr lang="it-IT" sz="1200" dirty="0"/>
              <a:t>Top 5 farmaci per frequenza di segnalazione </a:t>
            </a:r>
          </a:p>
        </c:rich>
      </c:tx>
      <c:layout>
        <c:manualLayout>
          <c:xMode val="edge"/>
          <c:yMode val="edge"/>
          <c:x val="0.21407325068816727"/>
          <c:y val="5.1246647141339502E-2"/>
        </c:manualLayout>
      </c:layout>
      <c:overlay val="0"/>
      <c:spPr>
        <a:noFill/>
        <a:ln>
          <a:noFill/>
        </a:ln>
        <a:effectLst/>
      </c:spPr>
    </c:title>
    <c:autoTitleDeleted val="0"/>
    <c:plotArea>
      <c:layout/>
      <c:barChart>
        <c:barDir val="col"/>
        <c:grouping val="stacked"/>
        <c:varyColors val="0"/>
        <c:ser>
          <c:idx val="0"/>
          <c:order val="0"/>
          <c:tx>
            <c:strRef>
              <c:f>Sheet1!$B$1</c:f>
              <c:strCache>
                <c:ptCount val="1"/>
                <c:pt idx="0">
                  <c:v>Segnalazioni</c:v>
                </c:pt>
              </c:strCache>
            </c:strRef>
          </c:tx>
          <c:spPr>
            <a:solidFill>
              <a:schemeClr val="accent3"/>
            </a:solidFill>
            <a:ln>
              <a:noFill/>
            </a:ln>
            <a:effectLst/>
          </c:spPr>
          <c:invertIfNegative val="0"/>
          <c:cat>
            <c:strRef>
              <c:f>Sheet1!$A$2:$A$6</c:f>
              <c:strCache>
                <c:ptCount val="5"/>
                <c:pt idx="0">
                  <c:v>Atorvastatina</c:v>
                </c:pt>
                <c:pt idx="1">
                  <c:v>Simvastatina</c:v>
                </c:pt>
                <c:pt idx="2">
                  <c:v>Rosuvastatina</c:v>
                </c:pt>
                <c:pt idx="3">
                  <c:v>Levetiracetam</c:v>
                </c:pt>
                <c:pt idx="4">
                  <c:v>Quetiapina</c:v>
                </c:pt>
              </c:strCache>
            </c:strRef>
          </c:cat>
          <c:val>
            <c:numRef>
              <c:f>Sheet1!$B$2:$B$6</c:f>
              <c:numCache>
                <c:formatCode>General</c:formatCode>
                <c:ptCount val="5"/>
                <c:pt idx="0">
                  <c:v>5275</c:v>
                </c:pt>
                <c:pt idx="1">
                  <c:v>4831</c:v>
                </c:pt>
                <c:pt idx="2">
                  <c:v>3209</c:v>
                </c:pt>
                <c:pt idx="3">
                  <c:v>1021</c:v>
                </c:pt>
                <c:pt idx="4">
                  <c:v>725</c:v>
                </c:pt>
              </c:numCache>
            </c:numRef>
          </c:val>
          <c:extLst>
            <c:ext xmlns:c16="http://schemas.microsoft.com/office/drawing/2014/chart" uri="{C3380CC4-5D6E-409C-BE32-E72D297353CC}">
              <c16:uniqueId val="{00000000-DB6B-4F58-9C44-2440F26D1383}"/>
            </c:ext>
          </c:extLst>
        </c:ser>
        <c:dLbls>
          <c:showLegendKey val="0"/>
          <c:showVal val="0"/>
          <c:showCatName val="0"/>
          <c:showSerName val="0"/>
          <c:showPercent val="0"/>
          <c:showBubbleSize val="0"/>
        </c:dLbls>
        <c:gapWidth val="150"/>
        <c:overlap val="100"/>
        <c:axId val="2094734554"/>
        <c:axId val="2094734552"/>
      </c:barChart>
      <c:catAx>
        <c:axId val="2094734554"/>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2094734552"/>
        <c:crosses val="autoZero"/>
        <c:auto val="1"/>
        <c:lblAlgn val="ctr"/>
        <c:lblOffset val="100"/>
        <c:noMultiLvlLbl val="1"/>
      </c:catAx>
      <c:valAx>
        <c:axId val="2094734552"/>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nextTo"/>
        <c:crossAx val="2094734554"/>
        <c:crosses val="autoZero"/>
        <c:crossBetween val="between"/>
      </c:valAx>
      <c:spPr>
        <a:noFill/>
        <a:ln>
          <a:noFill/>
        </a:ln>
        <a:effectLst/>
      </c:spPr>
    </c:plotArea>
    <c:plotVisOnly val="1"/>
    <c:dispBlanksAs val="span"/>
    <c:showDLblsOverMax val="1"/>
  </c:chart>
  <c:spPr>
    <a:noFill/>
    <a:ln>
      <a:noFill/>
    </a:ln>
    <a:effectLst/>
  </c:spPr>
  <c:txPr>
    <a:bodyPr/>
    <a:lstStyle/>
    <a:p>
      <a:pPr>
        <a:defRPr/>
      </a:pPr>
      <a:endParaRPr lang="it-IT"/>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656165F5-AA4E-4637-B9B9-C9DE61F24D6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a:extLst>
              <a:ext uri="{FF2B5EF4-FFF2-40B4-BE49-F238E27FC236}">
                <a16:creationId xmlns:a16="http://schemas.microsoft.com/office/drawing/2014/main" id="{7DE76EA7-FFEC-4162-9E7A-907BE02DDAD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r>
              <a:rPr lang="it-IT"/>
              <a:t>29/03/2022</a:t>
            </a:r>
          </a:p>
        </p:txBody>
      </p:sp>
      <p:sp>
        <p:nvSpPr>
          <p:cNvPr id="4" name="Segnaposto piè di pagina 3">
            <a:extLst>
              <a:ext uri="{FF2B5EF4-FFF2-40B4-BE49-F238E27FC236}">
                <a16:creationId xmlns:a16="http://schemas.microsoft.com/office/drawing/2014/main" id="{8422CC13-ED21-479D-BE04-6A3723EB02E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it-IT"/>
              <a:t>A cura del Centro Regionale di Farmacovigilanza - Abruzzo</a:t>
            </a:r>
          </a:p>
        </p:txBody>
      </p:sp>
      <p:sp>
        <p:nvSpPr>
          <p:cNvPr id="5" name="Segnaposto numero diapositiva 4">
            <a:extLst>
              <a:ext uri="{FF2B5EF4-FFF2-40B4-BE49-F238E27FC236}">
                <a16:creationId xmlns:a16="http://schemas.microsoft.com/office/drawing/2014/main" id="{00DEAEE4-23D9-4A0F-BECB-E68F7EA85AD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FFAE94E-F6C4-4EC9-8F63-C56EC25D57CE}" type="slidenum">
              <a:rPr lang="it-IT" smtClean="0"/>
              <a:t>‹N›</a:t>
            </a:fld>
            <a:endParaRPr lang="it-IT"/>
          </a:p>
        </p:txBody>
      </p:sp>
    </p:spTree>
    <p:extLst>
      <p:ext uri="{BB962C8B-B14F-4D97-AF65-F5344CB8AC3E}">
        <p14:creationId xmlns:p14="http://schemas.microsoft.com/office/powerpoint/2010/main" val="343610552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r>
              <a:rPr lang="it-IT"/>
              <a:t>29/03/2022</a:t>
            </a:r>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it-IT"/>
              <a:t>A cura del Centro Regionale di Farmacovigilanza - Abruzzo</a:t>
            </a:r>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376A39-9B59-4CB2-BAC3-12672A43CF53}" type="slidenum">
              <a:rPr lang="it-IT" smtClean="0"/>
              <a:t>‹N›</a:t>
            </a:fld>
            <a:endParaRPr lang="it-IT"/>
          </a:p>
        </p:txBody>
      </p:sp>
    </p:spTree>
    <p:extLst>
      <p:ext uri="{BB962C8B-B14F-4D97-AF65-F5344CB8AC3E}">
        <p14:creationId xmlns:p14="http://schemas.microsoft.com/office/powerpoint/2010/main" val="111876717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piè di pagina 3"/>
          <p:cNvSpPr>
            <a:spLocks noGrp="1"/>
          </p:cNvSpPr>
          <p:nvPr>
            <p:ph type="ftr" sz="quarter" idx="4"/>
          </p:nvPr>
        </p:nvSpPr>
        <p:spPr/>
        <p:txBody>
          <a:bodyPr/>
          <a:lstStyle/>
          <a:p>
            <a:r>
              <a:rPr lang="it-IT"/>
              <a:t>A cura del Centro Regionale di Farmacovigilanza - Abruzzo</a:t>
            </a:r>
          </a:p>
        </p:txBody>
      </p:sp>
      <p:sp>
        <p:nvSpPr>
          <p:cNvPr id="5" name="Segnaposto numero diapositiva 4"/>
          <p:cNvSpPr>
            <a:spLocks noGrp="1"/>
          </p:cNvSpPr>
          <p:nvPr>
            <p:ph type="sldNum" sz="quarter" idx="5"/>
          </p:nvPr>
        </p:nvSpPr>
        <p:spPr/>
        <p:txBody>
          <a:bodyPr/>
          <a:lstStyle/>
          <a:p>
            <a:fld id="{11376A39-9B59-4CB2-BAC3-12672A43CF53}" type="slidenum">
              <a:rPr lang="it-IT" smtClean="0"/>
              <a:t>11</a:t>
            </a:fld>
            <a:endParaRPr lang="it-IT"/>
          </a:p>
        </p:txBody>
      </p:sp>
    </p:spTree>
    <p:extLst>
      <p:ext uri="{BB962C8B-B14F-4D97-AF65-F5344CB8AC3E}">
        <p14:creationId xmlns:p14="http://schemas.microsoft.com/office/powerpoint/2010/main" val="8168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piè di pagina 3"/>
          <p:cNvSpPr>
            <a:spLocks noGrp="1"/>
          </p:cNvSpPr>
          <p:nvPr>
            <p:ph type="ftr" sz="quarter" idx="4"/>
          </p:nvPr>
        </p:nvSpPr>
        <p:spPr/>
        <p:txBody>
          <a:bodyPr/>
          <a:lstStyle/>
          <a:p>
            <a:r>
              <a:rPr lang="it-IT"/>
              <a:t>A cura del Centro Regionale di Farmacovigilanza - Abruzzo</a:t>
            </a:r>
          </a:p>
        </p:txBody>
      </p:sp>
      <p:sp>
        <p:nvSpPr>
          <p:cNvPr id="5" name="Segnaposto numero diapositiva 4"/>
          <p:cNvSpPr>
            <a:spLocks noGrp="1"/>
          </p:cNvSpPr>
          <p:nvPr>
            <p:ph type="sldNum" sz="quarter" idx="5"/>
          </p:nvPr>
        </p:nvSpPr>
        <p:spPr/>
        <p:txBody>
          <a:bodyPr/>
          <a:lstStyle/>
          <a:p>
            <a:fld id="{11376A39-9B59-4CB2-BAC3-12672A43CF53}" type="slidenum">
              <a:rPr lang="it-IT" smtClean="0"/>
              <a:t>15</a:t>
            </a:fld>
            <a:endParaRPr lang="it-IT"/>
          </a:p>
        </p:txBody>
      </p:sp>
    </p:spTree>
    <p:extLst>
      <p:ext uri="{BB962C8B-B14F-4D97-AF65-F5344CB8AC3E}">
        <p14:creationId xmlns:p14="http://schemas.microsoft.com/office/powerpoint/2010/main" val="4674752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A1052087-7164-49D8-8E24-9465E0EA4FB1}" type="datetime1">
              <a:rPr lang="en-US" smtClean="0"/>
              <a:t>9/4/2026</a:t>
            </a:fld>
            <a:endParaRPr lang="en-US" dirty="0"/>
          </a:p>
        </p:txBody>
      </p:sp>
      <p:sp>
        <p:nvSpPr>
          <p:cNvPr id="5" name="Footer Placeholder 4"/>
          <p:cNvSpPr>
            <a:spLocks noGrp="1"/>
          </p:cNvSpPr>
          <p:nvPr>
            <p:ph type="ftr" sz="quarter" idx="11"/>
          </p:nvPr>
        </p:nvSpPr>
        <p:spPr/>
        <p:txBody>
          <a:bodyPr/>
          <a:lstStyle/>
          <a:p>
            <a:r>
              <a:rPr lang="en-US"/>
              <a:t>3</a:t>
            </a:r>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4878181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5F87983-3EE6-4DAF-9E4F-3EC491F9799F}" type="datetime1">
              <a:rPr lang="en-US" smtClean="0"/>
              <a:t>9/4/2026</a:t>
            </a:fld>
            <a:endParaRPr lang="en-US" dirty="0"/>
          </a:p>
        </p:txBody>
      </p:sp>
      <p:sp>
        <p:nvSpPr>
          <p:cNvPr id="5" name="Footer Placeholder 4"/>
          <p:cNvSpPr>
            <a:spLocks noGrp="1"/>
          </p:cNvSpPr>
          <p:nvPr>
            <p:ph type="ftr" sz="quarter" idx="11"/>
          </p:nvPr>
        </p:nvSpPr>
        <p:spPr/>
        <p:txBody>
          <a:bodyPr/>
          <a:lstStyle/>
          <a:p>
            <a:r>
              <a:rPr lang="en-US"/>
              <a:t>3</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446716630"/>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5F87983-3EE6-4DAF-9E4F-3EC491F9799F}" type="datetime1">
              <a:rPr lang="en-US" smtClean="0"/>
              <a:t>9/4/2026</a:t>
            </a:fld>
            <a:endParaRPr lang="en-US" dirty="0"/>
          </a:p>
        </p:txBody>
      </p:sp>
      <p:sp>
        <p:nvSpPr>
          <p:cNvPr id="5" name="Footer Placeholder 4"/>
          <p:cNvSpPr>
            <a:spLocks noGrp="1"/>
          </p:cNvSpPr>
          <p:nvPr>
            <p:ph type="ftr" sz="quarter" idx="11"/>
          </p:nvPr>
        </p:nvSpPr>
        <p:spPr/>
        <p:txBody>
          <a:bodyPr/>
          <a:lstStyle/>
          <a:p>
            <a:r>
              <a:rPr lang="en-US"/>
              <a:t>3</a:t>
            </a:r>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60873122"/>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35F87983-3EE6-4DAF-9E4F-3EC491F9799F}" type="datetime1">
              <a:rPr lang="en-US" smtClean="0"/>
              <a:t>9/4/2026</a:t>
            </a:fld>
            <a:endParaRPr lang="en-US" dirty="0"/>
          </a:p>
        </p:txBody>
      </p:sp>
      <p:sp>
        <p:nvSpPr>
          <p:cNvPr id="6" name="Footer Placeholder 5"/>
          <p:cNvSpPr>
            <a:spLocks noGrp="1"/>
          </p:cNvSpPr>
          <p:nvPr>
            <p:ph type="ftr" sz="quarter" idx="11"/>
          </p:nvPr>
        </p:nvSpPr>
        <p:spPr/>
        <p:txBody>
          <a:bodyPr/>
          <a:lstStyle/>
          <a:p>
            <a:r>
              <a:rPr lang="en-US"/>
              <a:t>3</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214179231"/>
      </p:ext>
    </p:extLst>
  </p:cSld>
  <p:clrMapOvr>
    <a:masterClrMapping/>
  </p:clrMapOvr>
  <p:hf sldNum="0"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35F87983-3EE6-4DAF-9E4F-3EC491F9799F}" type="datetime1">
              <a:rPr lang="en-US" smtClean="0"/>
              <a:t>9/4/2026</a:t>
            </a:fld>
            <a:endParaRPr lang="en-US" dirty="0"/>
          </a:p>
        </p:txBody>
      </p:sp>
      <p:sp>
        <p:nvSpPr>
          <p:cNvPr id="6" name="Footer Placeholder 5"/>
          <p:cNvSpPr>
            <a:spLocks noGrp="1"/>
          </p:cNvSpPr>
          <p:nvPr>
            <p:ph type="ftr" sz="quarter" idx="11"/>
          </p:nvPr>
        </p:nvSpPr>
        <p:spPr/>
        <p:txBody>
          <a:bodyPr/>
          <a:lstStyle/>
          <a:p>
            <a:r>
              <a:rPr lang="en-US"/>
              <a:t>3</a:t>
            </a:r>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66023576"/>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35F87983-3EE6-4DAF-9E4F-3EC491F9799F}" type="datetime1">
              <a:rPr lang="en-US" smtClean="0"/>
              <a:t>9/4/2026</a:t>
            </a:fld>
            <a:endParaRPr lang="en-US" dirty="0"/>
          </a:p>
        </p:txBody>
      </p:sp>
      <p:sp>
        <p:nvSpPr>
          <p:cNvPr id="6" name="Footer Placeholder 5"/>
          <p:cNvSpPr>
            <a:spLocks noGrp="1"/>
          </p:cNvSpPr>
          <p:nvPr>
            <p:ph type="ftr" sz="quarter" idx="11"/>
          </p:nvPr>
        </p:nvSpPr>
        <p:spPr/>
        <p:txBody>
          <a:bodyPr/>
          <a:lstStyle/>
          <a:p>
            <a:r>
              <a:rPr lang="en-US"/>
              <a:t>3</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843371397"/>
      </p:ext>
    </p:extLst>
  </p:cSld>
  <p:clrMapOvr>
    <a:masterClrMapping/>
  </p:clrMapOvr>
  <p:hf sldNum="0"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0EA7558-88B5-4629-8C53-4358381C7FA4}" type="datetime1">
              <a:rPr lang="en-US" smtClean="0"/>
              <a:t>9/4/2026</a:t>
            </a:fld>
            <a:endParaRPr lang="en-US" dirty="0"/>
          </a:p>
        </p:txBody>
      </p:sp>
      <p:sp>
        <p:nvSpPr>
          <p:cNvPr id="5" name="Footer Placeholder 4"/>
          <p:cNvSpPr>
            <a:spLocks noGrp="1"/>
          </p:cNvSpPr>
          <p:nvPr>
            <p:ph type="ftr" sz="quarter" idx="11"/>
          </p:nvPr>
        </p:nvSpPr>
        <p:spPr/>
        <p:txBody>
          <a:bodyPr/>
          <a:lstStyle/>
          <a:p>
            <a:r>
              <a:rPr lang="en-US"/>
              <a:t>3</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7095387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5F87983-3EE6-4DAF-9E4F-3EC491F9799F}" type="datetime1">
              <a:rPr lang="en-US" smtClean="0"/>
              <a:t>9/4/2026</a:t>
            </a:fld>
            <a:endParaRPr lang="en-US" dirty="0"/>
          </a:p>
        </p:txBody>
      </p:sp>
      <p:sp>
        <p:nvSpPr>
          <p:cNvPr id="5" name="Footer Placeholder 4"/>
          <p:cNvSpPr>
            <a:spLocks noGrp="1"/>
          </p:cNvSpPr>
          <p:nvPr>
            <p:ph type="ftr" sz="quarter" idx="11"/>
          </p:nvPr>
        </p:nvSpPr>
        <p:spPr/>
        <p:txBody>
          <a:bodyPr/>
          <a:lstStyle/>
          <a:p>
            <a:r>
              <a:rPr lang="en-US"/>
              <a:t>3</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532193943"/>
      </p:ext>
    </p:extLst>
  </p:cSld>
  <p:clrMapOvr>
    <a:masterClrMapping/>
  </p:clrMapOvr>
  <p:hf sldNum="0" hd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A1052087-7164-49D8-8E24-9465E0EA4FB1}" type="datetime1">
              <a:rPr lang="en-US" smtClean="0"/>
              <a:t>9/4/2026</a:t>
            </a:fld>
            <a:endParaRPr lang="en-US" dirty="0"/>
          </a:p>
        </p:txBody>
      </p:sp>
      <p:sp>
        <p:nvSpPr>
          <p:cNvPr id="5" name="Footer Placeholder 4"/>
          <p:cNvSpPr>
            <a:spLocks noGrp="1"/>
          </p:cNvSpPr>
          <p:nvPr>
            <p:ph type="ftr" sz="quarter" idx="11"/>
          </p:nvPr>
        </p:nvSpPr>
        <p:spPr/>
        <p:txBody>
          <a:bodyPr/>
          <a:lstStyle/>
          <a:p>
            <a:r>
              <a:rPr lang="en-US"/>
              <a:t>3</a:t>
            </a:r>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6411326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DE905C2-70EC-488C-8F40-4BA868E44E18}" type="datetime1">
              <a:rPr lang="en-US" smtClean="0"/>
              <a:t>9/4/2026</a:t>
            </a:fld>
            <a:endParaRPr lang="en-US" dirty="0"/>
          </a:p>
        </p:txBody>
      </p:sp>
      <p:sp>
        <p:nvSpPr>
          <p:cNvPr id="5" name="Footer Placeholder 4"/>
          <p:cNvSpPr>
            <a:spLocks noGrp="1"/>
          </p:cNvSpPr>
          <p:nvPr>
            <p:ph type="ftr" sz="quarter" idx="11"/>
          </p:nvPr>
        </p:nvSpPr>
        <p:spPr/>
        <p:txBody>
          <a:bodyPr/>
          <a:lstStyle/>
          <a:p>
            <a:r>
              <a:rPr lang="en-US"/>
              <a:t>3</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5848731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0FA33AEB-9934-4754-A1C7-9F7F2D20999A}" type="datetime1">
              <a:rPr lang="en-US" smtClean="0"/>
              <a:t>9/4/2026</a:t>
            </a:fld>
            <a:endParaRPr lang="en-US" dirty="0"/>
          </a:p>
        </p:txBody>
      </p:sp>
      <p:sp>
        <p:nvSpPr>
          <p:cNvPr id="5" name="Footer Placeholder 4"/>
          <p:cNvSpPr>
            <a:spLocks noGrp="1"/>
          </p:cNvSpPr>
          <p:nvPr>
            <p:ph type="ftr" sz="quarter" idx="11"/>
          </p:nvPr>
        </p:nvSpPr>
        <p:spPr/>
        <p:txBody>
          <a:bodyPr/>
          <a:lstStyle/>
          <a:p>
            <a:r>
              <a:rPr lang="en-US"/>
              <a:t>3</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586258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DE905C2-70EC-488C-8F40-4BA868E44E18}" type="datetime1">
              <a:rPr lang="en-US" smtClean="0"/>
              <a:t>9/4/2026</a:t>
            </a:fld>
            <a:endParaRPr lang="en-US" dirty="0"/>
          </a:p>
        </p:txBody>
      </p:sp>
      <p:sp>
        <p:nvSpPr>
          <p:cNvPr id="5" name="Footer Placeholder 4"/>
          <p:cNvSpPr>
            <a:spLocks noGrp="1"/>
          </p:cNvSpPr>
          <p:nvPr>
            <p:ph type="ftr" sz="quarter" idx="11"/>
          </p:nvPr>
        </p:nvSpPr>
        <p:spPr/>
        <p:txBody>
          <a:bodyPr/>
          <a:lstStyle/>
          <a:p>
            <a:r>
              <a:rPr lang="en-US"/>
              <a:t>3</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3473124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7BE1D446-D858-4716-BC56-6303B2EC0351}" type="datetime1">
              <a:rPr lang="en-US" smtClean="0"/>
              <a:t>9/4/2026</a:t>
            </a:fld>
            <a:endParaRPr lang="en-US" dirty="0"/>
          </a:p>
        </p:txBody>
      </p:sp>
      <p:sp>
        <p:nvSpPr>
          <p:cNvPr id="6" name="Footer Placeholder 5"/>
          <p:cNvSpPr>
            <a:spLocks noGrp="1"/>
          </p:cNvSpPr>
          <p:nvPr>
            <p:ph type="ftr" sz="quarter" idx="11"/>
          </p:nvPr>
        </p:nvSpPr>
        <p:spPr/>
        <p:txBody>
          <a:bodyPr/>
          <a:lstStyle/>
          <a:p>
            <a:r>
              <a:rPr lang="en-US"/>
              <a:t>3</a:t>
            </a:r>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3114685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4197D4CA-7B30-4D7D-A781-61CB9DD83AF8}" type="datetime1">
              <a:rPr lang="en-US" smtClean="0"/>
              <a:t>9/4/2026</a:t>
            </a:fld>
            <a:endParaRPr lang="en-US" dirty="0"/>
          </a:p>
        </p:txBody>
      </p:sp>
      <p:sp>
        <p:nvSpPr>
          <p:cNvPr id="8" name="Footer Placeholder 7"/>
          <p:cNvSpPr>
            <a:spLocks noGrp="1"/>
          </p:cNvSpPr>
          <p:nvPr>
            <p:ph type="ftr" sz="quarter" idx="11"/>
          </p:nvPr>
        </p:nvSpPr>
        <p:spPr/>
        <p:txBody>
          <a:bodyPr/>
          <a:lstStyle/>
          <a:p>
            <a:r>
              <a:rPr lang="en-US"/>
              <a:t>3</a:t>
            </a:r>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6823930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67C5EA48-5534-4D2B-B9F4-25D7772CE35B}" type="datetime1">
              <a:rPr lang="en-US" smtClean="0"/>
              <a:t>9/4/2026</a:t>
            </a:fld>
            <a:endParaRPr lang="en-US" dirty="0"/>
          </a:p>
        </p:txBody>
      </p:sp>
      <p:sp>
        <p:nvSpPr>
          <p:cNvPr id="4" name="Footer Placeholder 3"/>
          <p:cNvSpPr>
            <a:spLocks noGrp="1"/>
          </p:cNvSpPr>
          <p:nvPr>
            <p:ph type="ftr" sz="quarter" idx="11"/>
          </p:nvPr>
        </p:nvSpPr>
        <p:spPr/>
        <p:txBody>
          <a:bodyPr/>
          <a:lstStyle/>
          <a:p>
            <a:r>
              <a:rPr lang="en-US"/>
              <a:t>3</a:t>
            </a:r>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5013451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C50269-4CA2-48F3-ADA3-B458F38752CF}" type="datetime1">
              <a:rPr lang="en-US" smtClean="0"/>
              <a:t>9/4/2026</a:t>
            </a:fld>
            <a:endParaRPr lang="en-US" dirty="0"/>
          </a:p>
        </p:txBody>
      </p:sp>
      <p:sp>
        <p:nvSpPr>
          <p:cNvPr id="3" name="Footer Placeholder 2"/>
          <p:cNvSpPr>
            <a:spLocks noGrp="1"/>
          </p:cNvSpPr>
          <p:nvPr>
            <p:ph type="ftr" sz="quarter" idx="11"/>
          </p:nvPr>
        </p:nvSpPr>
        <p:spPr/>
        <p:txBody>
          <a:bodyPr/>
          <a:lstStyle/>
          <a:p>
            <a:r>
              <a:rPr lang="en-US"/>
              <a:t>3</a:t>
            </a:r>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4930447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72D8BC58-CB54-48E4-9DE3-634B5C154E52}" type="datetime1">
              <a:rPr lang="en-US" smtClean="0"/>
              <a:t>9/4/2026</a:t>
            </a:fld>
            <a:endParaRPr lang="en-US" dirty="0"/>
          </a:p>
        </p:txBody>
      </p:sp>
      <p:sp>
        <p:nvSpPr>
          <p:cNvPr id="6" name="Footer Placeholder 5"/>
          <p:cNvSpPr>
            <a:spLocks noGrp="1"/>
          </p:cNvSpPr>
          <p:nvPr>
            <p:ph type="ftr" sz="quarter" idx="11"/>
          </p:nvPr>
        </p:nvSpPr>
        <p:spPr/>
        <p:txBody>
          <a:bodyPr/>
          <a:lstStyle/>
          <a:p>
            <a:r>
              <a:rPr lang="en-US"/>
              <a:t>3</a:t>
            </a:r>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9975295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CD8CB60A-C899-4B0F-A13B-FE647716CA4B}" type="datetime1">
              <a:rPr lang="en-US" smtClean="0"/>
              <a:t>9/4/2026</a:t>
            </a:fld>
            <a:endParaRPr lang="en-US" dirty="0"/>
          </a:p>
        </p:txBody>
      </p:sp>
      <p:sp>
        <p:nvSpPr>
          <p:cNvPr id="6" name="Footer Placeholder 5"/>
          <p:cNvSpPr>
            <a:spLocks noGrp="1"/>
          </p:cNvSpPr>
          <p:nvPr>
            <p:ph type="ftr" sz="quarter" idx="11"/>
          </p:nvPr>
        </p:nvSpPr>
        <p:spPr/>
        <p:txBody>
          <a:bodyPr/>
          <a:lstStyle/>
          <a:p>
            <a:r>
              <a:rPr lang="en-US"/>
              <a:t>3</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873579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C88F594D-772B-4BC9-880C-FF500C3A3148}" type="datetime1">
              <a:rPr lang="en-US" smtClean="0"/>
              <a:t>9/4/2026</a:t>
            </a:fld>
            <a:endParaRPr lang="en-US" dirty="0"/>
          </a:p>
        </p:txBody>
      </p:sp>
      <p:sp>
        <p:nvSpPr>
          <p:cNvPr id="5" name="Footer Placeholder 4"/>
          <p:cNvSpPr>
            <a:spLocks noGrp="1"/>
          </p:cNvSpPr>
          <p:nvPr>
            <p:ph type="ftr" sz="quarter" idx="11"/>
          </p:nvPr>
        </p:nvSpPr>
        <p:spPr/>
        <p:txBody>
          <a:bodyPr/>
          <a:lstStyle/>
          <a:p>
            <a:r>
              <a:rPr lang="en-US"/>
              <a:t>3</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9018600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476B8223-3D07-4095-AC98-A48E66F5DB06}" type="datetime1">
              <a:rPr lang="en-US" smtClean="0"/>
              <a:t>9/4/2026</a:t>
            </a:fld>
            <a:endParaRPr lang="en-US" dirty="0"/>
          </a:p>
        </p:txBody>
      </p:sp>
      <p:sp>
        <p:nvSpPr>
          <p:cNvPr id="5" name="Footer Placeholder 4"/>
          <p:cNvSpPr>
            <a:spLocks noGrp="1"/>
          </p:cNvSpPr>
          <p:nvPr>
            <p:ph type="ftr" sz="quarter" idx="11"/>
          </p:nvPr>
        </p:nvSpPr>
        <p:spPr/>
        <p:txBody>
          <a:bodyPr/>
          <a:lstStyle/>
          <a:p>
            <a:r>
              <a:rPr lang="en-US"/>
              <a:t>3</a:t>
            </a:r>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528546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59611736-9556-4CC0-87D6-AAF56644D62D}" type="datetime1">
              <a:rPr lang="en-US" smtClean="0"/>
              <a:t>9/4/2026</a:t>
            </a:fld>
            <a:endParaRPr lang="en-US" dirty="0"/>
          </a:p>
        </p:txBody>
      </p:sp>
      <p:sp>
        <p:nvSpPr>
          <p:cNvPr id="6" name="Footer Placeholder 5"/>
          <p:cNvSpPr>
            <a:spLocks noGrp="1"/>
          </p:cNvSpPr>
          <p:nvPr>
            <p:ph type="ftr" sz="quarter" idx="11"/>
          </p:nvPr>
        </p:nvSpPr>
        <p:spPr/>
        <p:txBody>
          <a:bodyPr/>
          <a:lstStyle/>
          <a:p>
            <a:r>
              <a:rPr lang="en-US"/>
              <a:t>3</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516336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C172271A-BE60-4A6A-9EF2-1044658A71A5}" type="datetime1">
              <a:rPr lang="en-US" smtClean="0"/>
              <a:t>9/4/2026</a:t>
            </a:fld>
            <a:endParaRPr lang="en-US" dirty="0"/>
          </a:p>
        </p:txBody>
      </p:sp>
      <p:sp>
        <p:nvSpPr>
          <p:cNvPr id="6" name="Footer Placeholder 5"/>
          <p:cNvSpPr>
            <a:spLocks noGrp="1"/>
          </p:cNvSpPr>
          <p:nvPr>
            <p:ph type="ftr" sz="quarter" idx="11"/>
          </p:nvPr>
        </p:nvSpPr>
        <p:spPr/>
        <p:txBody>
          <a:bodyPr/>
          <a:lstStyle/>
          <a:p>
            <a:r>
              <a:rPr lang="en-US"/>
              <a:t>3</a:t>
            </a:r>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05290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FA33AEB-9934-4754-A1C7-9F7F2D20999A}" type="datetime1">
              <a:rPr lang="en-US" smtClean="0"/>
              <a:t>9/4/2026</a:t>
            </a:fld>
            <a:endParaRPr lang="en-US" dirty="0"/>
          </a:p>
        </p:txBody>
      </p:sp>
      <p:sp>
        <p:nvSpPr>
          <p:cNvPr id="5" name="Footer Placeholder 4"/>
          <p:cNvSpPr>
            <a:spLocks noGrp="1"/>
          </p:cNvSpPr>
          <p:nvPr>
            <p:ph type="ftr" sz="quarter" idx="11"/>
          </p:nvPr>
        </p:nvSpPr>
        <p:spPr/>
        <p:txBody>
          <a:bodyPr/>
          <a:lstStyle/>
          <a:p>
            <a:r>
              <a:rPr lang="en-US"/>
              <a:t>3</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0016489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193FEB3A-629E-412D-AA21-B8960BC8F0A3}" type="datetime1">
              <a:rPr lang="en-US" smtClean="0"/>
              <a:t>9/4/2026</a:t>
            </a:fld>
            <a:endParaRPr lang="en-US" dirty="0"/>
          </a:p>
        </p:txBody>
      </p:sp>
      <p:sp>
        <p:nvSpPr>
          <p:cNvPr id="6" name="Footer Placeholder 5"/>
          <p:cNvSpPr>
            <a:spLocks noGrp="1"/>
          </p:cNvSpPr>
          <p:nvPr>
            <p:ph type="ftr" sz="quarter" idx="11"/>
          </p:nvPr>
        </p:nvSpPr>
        <p:spPr/>
        <p:txBody>
          <a:bodyPr/>
          <a:lstStyle/>
          <a:p>
            <a:r>
              <a:rPr lang="en-US"/>
              <a:t>3</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5482088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0EA7558-88B5-4629-8C53-4358381C7FA4}" type="datetime1">
              <a:rPr lang="en-US" smtClean="0"/>
              <a:t>9/4/2026</a:t>
            </a:fld>
            <a:endParaRPr lang="en-US" dirty="0"/>
          </a:p>
        </p:txBody>
      </p:sp>
      <p:sp>
        <p:nvSpPr>
          <p:cNvPr id="5" name="Footer Placeholder 4"/>
          <p:cNvSpPr>
            <a:spLocks noGrp="1"/>
          </p:cNvSpPr>
          <p:nvPr>
            <p:ph type="ftr" sz="quarter" idx="11"/>
          </p:nvPr>
        </p:nvSpPr>
        <p:spPr/>
        <p:txBody>
          <a:bodyPr/>
          <a:lstStyle/>
          <a:p>
            <a:r>
              <a:rPr lang="en-US"/>
              <a:t>3</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1574096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F9DB5A0-20F3-45CF-A8A9-1A3D5A77D09F}" type="datetime1">
              <a:rPr lang="en-US" smtClean="0"/>
              <a:t>9/4/2026</a:t>
            </a:fld>
            <a:endParaRPr lang="en-US" dirty="0"/>
          </a:p>
        </p:txBody>
      </p:sp>
      <p:sp>
        <p:nvSpPr>
          <p:cNvPr id="5" name="Footer Placeholder 4"/>
          <p:cNvSpPr>
            <a:spLocks noGrp="1"/>
          </p:cNvSpPr>
          <p:nvPr>
            <p:ph type="ftr" sz="quarter" idx="11"/>
          </p:nvPr>
        </p:nvSpPr>
        <p:spPr/>
        <p:txBody>
          <a:bodyPr/>
          <a:lstStyle/>
          <a:p>
            <a:r>
              <a:rPr lang="en-US"/>
              <a:t>3</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617664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7BE1D446-D858-4716-BC56-6303B2EC0351}" type="datetime1">
              <a:rPr lang="en-US" smtClean="0"/>
              <a:t>9/4/2026</a:t>
            </a:fld>
            <a:endParaRPr lang="en-US" dirty="0"/>
          </a:p>
        </p:txBody>
      </p:sp>
      <p:sp>
        <p:nvSpPr>
          <p:cNvPr id="6" name="Footer Placeholder 5"/>
          <p:cNvSpPr>
            <a:spLocks noGrp="1"/>
          </p:cNvSpPr>
          <p:nvPr>
            <p:ph type="ftr" sz="quarter" idx="11"/>
          </p:nvPr>
        </p:nvSpPr>
        <p:spPr/>
        <p:txBody>
          <a:bodyPr/>
          <a:lstStyle/>
          <a:p>
            <a:r>
              <a:rPr lang="en-US"/>
              <a:t>3</a:t>
            </a:r>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058588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4197D4CA-7B30-4D7D-A781-61CB9DD83AF8}" type="datetime1">
              <a:rPr lang="en-US" smtClean="0"/>
              <a:t>9/4/2026</a:t>
            </a:fld>
            <a:endParaRPr lang="en-US" dirty="0"/>
          </a:p>
        </p:txBody>
      </p:sp>
      <p:sp>
        <p:nvSpPr>
          <p:cNvPr id="8" name="Footer Placeholder 7"/>
          <p:cNvSpPr>
            <a:spLocks noGrp="1"/>
          </p:cNvSpPr>
          <p:nvPr>
            <p:ph type="ftr" sz="quarter" idx="11"/>
          </p:nvPr>
        </p:nvSpPr>
        <p:spPr/>
        <p:txBody>
          <a:bodyPr/>
          <a:lstStyle/>
          <a:p>
            <a:r>
              <a:rPr lang="en-US"/>
              <a:t>3</a:t>
            </a:r>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629805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67C5EA48-5534-4D2B-B9F4-25D7772CE35B}" type="datetime1">
              <a:rPr lang="en-US" smtClean="0"/>
              <a:t>9/4/2026</a:t>
            </a:fld>
            <a:endParaRPr lang="en-US" dirty="0"/>
          </a:p>
        </p:txBody>
      </p:sp>
      <p:sp>
        <p:nvSpPr>
          <p:cNvPr id="4" name="Footer Placeholder 3"/>
          <p:cNvSpPr>
            <a:spLocks noGrp="1"/>
          </p:cNvSpPr>
          <p:nvPr>
            <p:ph type="ftr" sz="quarter" idx="11"/>
          </p:nvPr>
        </p:nvSpPr>
        <p:spPr/>
        <p:txBody>
          <a:bodyPr/>
          <a:lstStyle/>
          <a:p>
            <a:r>
              <a:rPr lang="en-US"/>
              <a:t>3</a:t>
            </a:r>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653653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C50269-4CA2-48F3-ADA3-B458F38752CF}" type="datetime1">
              <a:rPr lang="en-US" smtClean="0"/>
              <a:t>9/4/2026</a:t>
            </a:fld>
            <a:endParaRPr lang="en-US" dirty="0"/>
          </a:p>
        </p:txBody>
      </p:sp>
      <p:sp>
        <p:nvSpPr>
          <p:cNvPr id="3" name="Footer Placeholder 2"/>
          <p:cNvSpPr>
            <a:spLocks noGrp="1"/>
          </p:cNvSpPr>
          <p:nvPr>
            <p:ph type="ftr" sz="quarter" idx="11"/>
          </p:nvPr>
        </p:nvSpPr>
        <p:spPr/>
        <p:txBody>
          <a:bodyPr/>
          <a:lstStyle/>
          <a:p>
            <a:r>
              <a:rPr lang="en-US"/>
              <a:t>3</a:t>
            </a:r>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2207665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72D8BC58-CB54-48E4-9DE3-634B5C154E52}" type="datetime1">
              <a:rPr lang="en-US" smtClean="0"/>
              <a:t>9/4/2026</a:t>
            </a:fld>
            <a:endParaRPr lang="en-US" dirty="0"/>
          </a:p>
        </p:txBody>
      </p:sp>
      <p:sp>
        <p:nvSpPr>
          <p:cNvPr id="6" name="Footer Placeholder 5"/>
          <p:cNvSpPr>
            <a:spLocks noGrp="1"/>
          </p:cNvSpPr>
          <p:nvPr>
            <p:ph type="ftr" sz="quarter" idx="11"/>
          </p:nvPr>
        </p:nvSpPr>
        <p:spPr/>
        <p:txBody>
          <a:bodyPr/>
          <a:lstStyle/>
          <a:p>
            <a:r>
              <a:rPr lang="en-US"/>
              <a:t>3</a:t>
            </a:r>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360883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D8CB60A-C899-4B0F-A13B-FE647716CA4B}" type="datetime1">
              <a:rPr lang="en-US" smtClean="0"/>
              <a:t>9/4/2026</a:t>
            </a:fld>
            <a:endParaRPr lang="en-US" dirty="0"/>
          </a:p>
        </p:txBody>
      </p:sp>
      <p:sp>
        <p:nvSpPr>
          <p:cNvPr id="6" name="Footer Placeholder 5"/>
          <p:cNvSpPr>
            <a:spLocks noGrp="1"/>
          </p:cNvSpPr>
          <p:nvPr>
            <p:ph type="ftr" sz="quarter" idx="11"/>
          </p:nvPr>
        </p:nvSpPr>
        <p:spPr/>
        <p:txBody>
          <a:bodyPr/>
          <a:lstStyle/>
          <a:p>
            <a:r>
              <a:rPr lang="en-US"/>
              <a:t>3</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942722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5F87983-3EE6-4DAF-9E4F-3EC491F9799F}" type="datetime1">
              <a:rPr lang="en-US" smtClean="0"/>
              <a:t>9/4/2026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3</a:t>
            </a:r>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547117609"/>
      </p:ext>
    </p:extLst>
  </p:cSld>
  <p:clrMap bg1="lt1" tx1="dk1" bg2="lt2" tx2="dk2" accent1="accent1" accent2="accent2" accent3="accent3" accent4="accent4" accent5="accent5" accent6="accent6" hlink="hlink" folHlink="folHlink"/>
  <p:sldLayoutIdLst>
    <p:sldLayoutId id="2147483890" r:id="rId1"/>
    <p:sldLayoutId id="2147483891" r:id="rId2"/>
    <p:sldLayoutId id="2147483892" r:id="rId3"/>
    <p:sldLayoutId id="2147483893" r:id="rId4"/>
    <p:sldLayoutId id="2147483894" r:id="rId5"/>
    <p:sldLayoutId id="2147483895" r:id="rId6"/>
    <p:sldLayoutId id="2147483896" r:id="rId7"/>
    <p:sldLayoutId id="2147483897" r:id="rId8"/>
    <p:sldLayoutId id="2147483898" r:id="rId9"/>
    <p:sldLayoutId id="2147483899" r:id="rId10"/>
    <p:sldLayoutId id="2147483900" r:id="rId11"/>
    <p:sldLayoutId id="2147483901" r:id="rId12"/>
    <p:sldLayoutId id="2147483902" r:id="rId13"/>
    <p:sldLayoutId id="2147483903" r:id="rId14"/>
    <p:sldLayoutId id="2147483904" r:id="rId15"/>
    <p:sldLayoutId id="2147483905" r:id="rId16"/>
  </p:sldLayoutIdLst>
  <p:hf sldNum="0" hdr="0" dt="0"/>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5F87983-3EE6-4DAF-9E4F-3EC491F9799F}" type="datetime1">
              <a:rPr lang="en-US" smtClean="0"/>
              <a:t>9/4/2026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3</a:t>
            </a:r>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244958367"/>
      </p:ext>
    </p:extLst>
  </p:cSld>
  <p:clrMap bg1="lt1" tx1="dk1" bg2="lt2" tx2="dk2" accent1="accent1" accent2="accent2" accent3="accent3" accent4="accent4" accent5="accent5" accent6="accent6" hlink="hlink" folHlink="folHlink"/>
  <p:sldLayoutIdLst>
    <p:sldLayoutId id="2147483908" r:id="rId1"/>
    <p:sldLayoutId id="2147483909" r:id="rId2"/>
    <p:sldLayoutId id="2147483910" r:id="rId3"/>
    <p:sldLayoutId id="2147483911" r:id="rId4"/>
    <p:sldLayoutId id="2147483912" r:id="rId5"/>
    <p:sldLayoutId id="2147483913" r:id="rId6"/>
    <p:sldLayoutId id="2147483914" r:id="rId7"/>
    <p:sldLayoutId id="2147483915" r:id="rId8"/>
    <p:sldLayoutId id="2147483916" r:id="rId9"/>
    <p:sldLayoutId id="2147483917" r:id="rId10"/>
    <p:sldLayoutId id="2147483918" r:id="rId11"/>
    <p:sldLayoutId id="2147483919" r:id="rId12"/>
    <p:sldLayoutId id="2147483920" r:id="rId13"/>
    <p:sldLayoutId id="2147483921" r:id="rId14"/>
    <p:sldLayoutId id="2147483922" r:id="rId15"/>
    <p:sldLayoutId id="2147483923" r:id="rId16"/>
  </p:sldLayoutIdLst>
  <p:hf sldNum="0" hdr="0" dt="0"/>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7.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microsoft.com/office/2007/relationships/hdphoto" Target="../media/hdphoto4.wdp"/></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microsoft.com/office/2007/relationships/hdphoto" Target="../media/hdphoto5.wdp"/></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6362618-F94D-4217-BE3D-0F5EE00910AB}"/>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881315" y="272609"/>
            <a:ext cx="1514413" cy="1519616"/>
          </a:xfrm>
          <a:prstGeom prst="rect">
            <a:avLst/>
          </a:prstGeom>
          <a:effectLst>
            <a:softEdge rad="25400"/>
          </a:effectLst>
        </p:spPr>
      </p:pic>
      <p:pic>
        <p:nvPicPr>
          <p:cNvPr id="6" name="Immagine 5" descr="Immagine correlata">
            <a:extLst>
              <a:ext uri="{FF2B5EF4-FFF2-40B4-BE49-F238E27FC236}">
                <a16:creationId xmlns:a16="http://schemas.microsoft.com/office/drawing/2014/main" id="{DFB12D62-52EA-4BC9-85E4-209B337F253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25200" y="179154"/>
            <a:ext cx="971728" cy="1024712"/>
          </a:xfrm>
          <a:prstGeom prst="rect">
            <a:avLst/>
          </a:prstGeom>
          <a:noFill/>
          <a:ln>
            <a:noFill/>
          </a:ln>
          <a:effectLst>
            <a:softEdge rad="31750"/>
          </a:effectLst>
        </p:spPr>
      </p:pic>
      <p:graphicFrame>
        <p:nvGraphicFramePr>
          <p:cNvPr id="7" name="Tabella 6">
            <a:extLst>
              <a:ext uri="{FF2B5EF4-FFF2-40B4-BE49-F238E27FC236}">
                <a16:creationId xmlns:a16="http://schemas.microsoft.com/office/drawing/2014/main" id="{016205B9-D4D3-43A5-A24B-015A4E9DEB2D}"/>
              </a:ext>
            </a:extLst>
          </p:cNvPr>
          <p:cNvGraphicFramePr>
            <a:graphicFrameLocks noGrp="1"/>
          </p:cNvGraphicFramePr>
          <p:nvPr>
            <p:extLst>
              <p:ext uri="{D42A27DB-BD31-4B8C-83A1-F6EECF244321}">
                <p14:modId xmlns:p14="http://schemas.microsoft.com/office/powerpoint/2010/main" val="4063155986"/>
              </p:ext>
            </p:extLst>
          </p:nvPr>
        </p:nvGraphicFramePr>
        <p:xfrm>
          <a:off x="2395728" y="2641294"/>
          <a:ext cx="8720912" cy="1930706"/>
        </p:xfrm>
        <a:graphic>
          <a:graphicData uri="http://schemas.openxmlformats.org/drawingml/2006/table">
            <a:tbl>
              <a:tblPr>
                <a:tableStyleId>{5C22544A-7EE6-4342-B048-85BDC9FD1C3A}</a:tableStyleId>
              </a:tblPr>
              <a:tblGrid>
                <a:gridCol w="8720912">
                  <a:extLst>
                    <a:ext uri="{9D8B030D-6E8A-4147-A177-3AD203B41FA5}">
                      <a16:colId xmlns:a16="http://schemas.microsoft.com/office/drawing/2014/main" val="1724526606"/>
                    </a:ext>
                  </a:extLst>
                </a:gridCol>
              </a:tblGrid>
              <a:tr h="1930706">
                <a:tc>
                  <a:txBody>
                    <a:bodyPr/>
                    <a:lstStyle/>
                    <a:p>
                      <a:pPr algn="ctr">
                        <a:lnSpc>
                          <a:spcPct val="107000"/>
                        </a:lnSpc>
                        <a:spcAft>
                          <a:spcPts val="0"/>
                        </a:spcAft>
                      </a:pPr>
                      <a:r>
                        <a:rPr lang="it-IT" sz="6600" b="1" i="0" dirty="0" err="1">
                          <a:solidFill>
                            <a:schemeClr val="tx2"/>
                          </a:solidFill>
                          <a:effectLst/>
                          <a:latin typeface="Bahnschrift" panose="020B0502040204020203" pitchFamily="34" charset="0"/>
                        </a:rPr>
                        <a:t>FarmaNews</a:t>
                      </a:r>
                      <a:r>
                        <a:rPr lang="it-IT" sz="5400" b="1" i="0" dirty="0">
                          <a:solidFill>
                            <a:schemeClr val="tx2"/>
                          </a:solidFill>
                          <a:effectLst/>
                          <a:latin typeface="Bahnschrift" panose="020B0502040204020203" pitchFamily="34" charset="0"/>
                        </a:rPr>
                        <a:t> n.</a:t>
                      </a:r>
                      <a:r>
                        <a:rPr lang="it-IT" sz="5400" b="1" i="0" baseline="0" dirty="0">
                          <a:solidFill>
                            <a:schemeClr val="tx2"/>
                          </a:solidFill>
                          <a:effectLst/>
                          <a:latin typeface="Bahnschrift" panose="020B0502040204020203" pitchFamily="34" charset="0"/>
                        </a:rPr>
                        <a:t>3</a:t>
                      </a:r>
                      <a:endParaRPr lang="it-IT" sz="3600" b="1" i="0" dirty="0">
                        <a:solidFill>
                          <a:schemeClr val="tx2"/>
                        </a:solidFill>
                        <a:effectLst/>
                        <a:latin typeface="Bahnschrift" panose="020B0502040204020203" pitchFamily="34" charset="0"/>
                      </a:endParaRPr>
                    </a:p>
                    <a:p>
                      <a:pPr algn="ctr">
                        <a:lnSpc>
                          <a:spcPct val="107000"/>
                        </a:lnSpc>
                        <a:spcAft>
                          <a:spcPts val="0"/>
                        </a:spcAft>
                      </a:pPr>
                      <a:r>
                        <a:rPr lang="it-IT" sz="1200" i="0" dirty="0">
                          <a:solidFill>
                            <a:schemeClr val="tx2"/>
                          </a:solidFill>
                          <a:effectLst/>
                          <a:latin typeface="Bahnschrift" panose="020B0502040204020203" pitchFamily="34" charset="0"/>
                        </a:rPr>
                        <a:t>BOLLETTINO D’INFORMAZIONE  PER MEDICI E OPERATORI SANITARI</a:t>
                      </a:r>
                    </a:p>
                    <a:p>
                      <a:pPr algn="ctr">
                        <a:lnSpc>
                          <a:spcPct val="107000"/>
                        </a:lnSpc>
                        <a:spcAft>
                          <a:spcPts val="0"/>
                        </a:spcAft>
                      </a:pPr>
                      <a:endParaRPr lang="it-IT" sz="1000" i="0" dirty="0">
                        <a:solidFill>
                          <a:schemeClr val="tx2"/>
                        </a:solidFill>
                        <a:effectLst/>
                        <a:latin typeface="Bahnschrift" panose="020B0502040204020203" pitchFamily="34" charset="0"/>
                      </a:endParaRPr>
                    </a:p>
                    <a:p>
                      <a:pPr algn="ctr">
                        <a:lnSpc>
                          <a:spcPct val="107000"/>
                        </a:lnSpc>
                        <a:spcAft>
                          <a:spcPts val="0"/>
                        </a:spcAft>
                      </a:pPr>
                      <a:endParaRPr lang="it-IT" sz="1100" b="1" dirty="0">
                        <a:effectLst/>
                      </a:endParaRPr>
                    </a:p>
                  </a:txBody>
                  <a:tcPr marL="89535" marR="89535" marT="0" marB="0">
                    <a:noFill/>
                  </a:tcPr>
                </a:tc>
                <a:extLst>
                  <a:ext uri="{0D108BD9-81ED-4DB2-BD59-A6C34878D82A}">
                    <a16:rowId xmlns:a16="http://schemas.microsoft.com/office/drawing/2014/main" val="1976838014"/>
                  </a:ext>
                </a:extLst>
              </a:tr>
            </a:tbl>
          </a:graphicData>
        </a:graphic>
      </p:graphicFrame>
      <p:sp>
        <p:nvSpPr>
          <p:cNvPr id="8" name="Rettangolo 7">
            <a:extLst>
              <a:ext uri="{FF2B5EF4-FFF2-40B4-BE49-F238E27FC236}">
                <a16:creationId xmlns:a16="http://schemas.microsoft.com/office/drawing/2014/main" id="{F7775B69-904B-434F-9D18-86C6F978BD87}"/>
              </a:ext>
            </a:extLst>
          </p:cNvPr>
          <p:cNvSpPr/>
          <p:nvPr/>
        </p:nvSpPr>
        <p:spPr>
          <a:xfrm>
            <a:off x="5325629" y="4209785"/>
            <a:ext cx="2736647" cy="402739"/>
          </a:xfrm>
          <a:prstGeom prst="rect">
            <a:avLst/>
          </a:prstGeom>
        </p:spPr>
        <p:txBody>
          <a:bodyPr wrap="none">
            <a:spAutoFit/>
          </a:bodyPr>
          <a:lstStyle/>
          <a:p>
            <a:pPr algn="ctr">
              <a:lnSpc>
                <a:spcPct val="107000"/>
              </a:lnSpc>
              <a:spcAft>
                <a:spcPts val="0"/>
              </a:spcAft>
            </a:pPr>
            <a:r>
              <a:rPr lang="it-IT" sz="2000" b="1" dirty="0">
                <a:solidFill>
                  <a:schemeClr val="tx2"/>
                </a:solidFill>
                <a:latin typeface="Bahnschrift" panose="020B0502040204020203" pitchFamily="34" charset="0"/>
              </a:rPr>
              <a:t>MAGGIO-GIUGNO 2026</a:t>
            </a:r>
            <a:endParaRPr lang="it-IT" sz="1600" b="1" dirty="0">
              <a:solidFill>
                <a:schemeClr val="tx2"/>
              </a:solidFill>
              <a:latin typeface="Bahnschrift" panose="020B0502040204020203" pitchFamily="34" charset="0"/>
            </a:endParaRPr>
          </a:p>
        </p:txBody>
      </p:sp>
      <p:sp>
        <p:nvSpPr>
          <p:cNvPr id="3" name="Rettangolo 2"/>
          <p:cNvSpPr/>
          <p:nvPr/>
        </p:nvSpPr>
        <p:spPr>
          <a:xfrm>
            <a:off x="3645921" y="5022576"/>
            <a:ext cx="6096000" cy="338554"/>
          </a:xfrm>
          <a:prstGeom prst="rect">
            <a:avLst/>
          </a:prstGeom>
        </p:spPr>
        <p:txBody>
          <a:bodyPr>
            <a:spAutoFit/>
          </a:bodyPr>
          <a:lstStyle/>
          <a:p>
            <a:r>
              <a:rPr lang="en-US" sz="1600" i="1" dirty="0">
                <a:solidFill>
                  <a:schemeClr val="tx2"/>
                </a:solidFill>
              </a:rPr>
              <a:t> A cura del Centro </a:t>
            </a:r>
            <a:r>
              <a:rPr lang="en-US" sz="1600" i="1" dirty="0" err="1">
                <a:solidFill>
                  <a:schemeClr val="tx2"/>
                </a:solidFill>
              </a:rPr>
              <a:t>Regionale</a:t>
            </a:r>
            <a:r>
              <a:rPr lang="en-US" sz="1600" i="1" dirty="0">
                <a:solidFill>
                  <a:schemeClr val="tx2"/>
                </a:solidFill>
              </a:rPr>
              <a:t> di </a:t>
            </a:r>
            <a:r>
              <a:rPr lang="en-US" sz="1600" i="1" dirty="0" err="1">
                <a:solidFill>
                  <a:schemeClr val="tx2"/>
                </a:solidFill>
              </a:rPr>
              <a:t>Farmacovigilanza</a:t>
            </a:r>
            <a:r>
              <a:rPr lang="en-US" sz="1600" i="1" dirty="0">
                <a:solidFill>
                  <a:schemeClr val="tx2"/>
                </a:solidFill>
              </a:rPr>
              <a:t> Abruzzo</a:t>
            </a:r>
            <a:endParaRPr lang="it-IT" sz="1600" dirty="0"/>
          </a:p>
        </p:txBody>
      </p:sp>
      <p:pic>
        <p:nvPicPr>
          <p:cNvPr id="12" name="Immagin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89241" y="272608"/>
            <a:ext cx="1827399" cy="837804"/>
          </a:xfrm>
          <a:prstGeom prst="rect">
            <a:avLst/>
          </a:prstGeom>
        </p:spPr>
      </p:pic>
      <p:sp>
        <p:nvSpPr>
          <p:cNvPr id="2" name="Ovale 1">
            <a:extLst>
              <a:ext uri="{FF2B5EF4-FFF2-40B4-BE49-F238E27FC236}">
                <a16:creationId xmlns:a16="http://schemas.microsoft.com/office/drawing/2014/main" id="{5F6231EA-10E9-6736-C7C9-E54BDA2D4695}"/>
              </a:ext>
            </a:extLst>
          </p:cNvPr>
          <p:cNvSpPr/>
          <p:nvPr/>
        </p:nvSpPr>
        <p:spPr>
          <a:xfrm>
            <a:off x="1121434" y="4572000"/>
            <a:ext cx="293298" cy="284672"/>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659529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po 8">
            <a:extLst>
              <a:ext uri="{FF2B5EF4-FFF2-40B4-BE49-F238E27FC236}">
                <a16:creationId xmlns:a16="http://schemas.microsoft.com/office/drawing/2014/main" id="{6BCDF909-B43A-4220-BDE5-679B4350BB51}"/>
              </a:ext>
            </a:extLst>
          </p:cNvPr>
          <p:cNvGrpSpPr/>
          <p:nvPr/>
        </p:nvGrpSpPr>
        <p:grpSpPr>
          <a:xfrm>
            <a:off x="396970" y="2212731"/>
            <a:ext cx="3057318" cy="4414310"/>
            <a:chOff x="2196244" y="2562480"/>
            <a:chExt cx="3057318" cy="4414310"/>
          </a:xfrm>
        </p:grpSpPr>
        <p:pic>
          <p:nvPicPr>
            <p:cNvPr id="7" name="Immagine 6" descr="Sintesi&#10;I risultati di uno studio in doppio cieco suggeriscono che l'uso off-label del farmaco antiiperglicemico orale metformina nei pazienti con COVID-19 può ridurre il rischio di sequele post-acute dell'infezione da SARS-CoV-2 (&quot;COVID lungo&quot;).&#10;&#10;">
              <a:extLst>
                <a:ext uri="{FF2B5EF4-FFF2-40B4-BE49-F238E27FC236}">
                  <a16:creationId xmlns:a16="http://schemas.microsoft.com/office/drawing/2014/main" id="{6E491BF0-58A6-4BA7-B8E4-0367FF7CC554}"/>
                </a:ext>
              </a:extLst>
            </p:cNvPr>
            <p:cNvPicPr>
              <a:picLocks noChangeAspect="1"/>
            </p:cNvPicPr>
            <p:nvPr/>
          </p:nvPicPr>
          <p:blipFill>
            <a:blip r:embed="rId2"/>
            <a:stretch>
              <a:fillRect/>
            </a:stretch>
          </p:blipFill>
          <p:spPr>
            <a:xfrm rot="21187476">
              <a:off x="2196244" y="2562480"/>
              <a:ext cx="3057318" cy="4414310"/>
            </a:xfrm>
            <a:prstGeom prst="rect">
              <a:avLst/>
            </a:prstGeom>
          </p:spPr>
        </p:pic>
        <p:sp>
          <p:nvSpPr>
            <p:cNvPr id="8" name="Rettangolo 7">
              <a:extLst>
                <a:ext uri="{FF2B5EF4-FFF2-40B4-BE49-F238E27FC236}">
                  <a16:creationId xmlns:a16="http://schemas.microsoft.com/office/drawing/2014/main" id="{FFC237F5-E210-492E-A8DB-196CBD339B59}"/>
                </a:ext>
              </a:extLst>
            </p:cNvPr>
            <p:cNvSpPr/>
            <p:nvPr/>
          </p:nvSpPr>
          <p:spPr>
            <a:xfrm rot="21249672">
              <a:off x="2428713" y="3700182"/>
              <a:ext cx="2419043" cy="1792798"/>
            </a:xfrm>
            <a:prstGeom prst="rect">
              <a:avLst/>
            </a:prstGeom>
          </p:spPr>
          <p:txBody>
            <a:bodyPr wrap="square">
              <a:spAutoFit/>
            </a:bodyPr>
            <a:lstStyle/>
            <a:p>
              <a:pPr algn="ctr"/>
              <a:r>
                <a:rPr lang="it-IT" sz="1600" b="1" dirty="0"/>
                <a:t>In sintesi</a:t>
              </a:r>
            </a:p>
            <a:p>
              <a:pPr algn="ctr"/>
              <a:r>
                <a:rPr lang="it-IT" sz="1050" b="0" i="0" dirty="0">
                  <a:solidFill>
                    <a:srgbClr val="000000"/>
                  </a:solidFill>
                  <a:effectLst/>
                  <a:latin typeface="ThinSpaceFallback"/>
                </a:rPr>
                <a:t>Questo studio fornisce una valutazione completa delle segnalazioni di tossicità muscolare e dei relativi farmaci, utilizzando i dati FAERS. I risultati dello studio evidenziano l'importanza di una farmacovigilanza continua e possono supportare l'individuazione di segnali e la formulazione di ipotesi per future ricerche.</a:t>
              </a:r>
              <a:endParaRPr lang="it-IT" sz="1050" dirty="0">
                <a:solidFill>
                  <a:srgbClr val="1B1B1B"/>
                </a:solidFill>
                <a:latin typeface="Cambria" panose="02040503050406030204" pitchFamily="18" charset="0"/>
              </a:endParaRPr>
            </a:p>
          </p:txBody>
        </p:sp>
      </p:grpSp>
      <p:sp>
        <p:nvSpPr>
          <p:cNvPr id="2" name="CasellaDiTesto 1">
            <a:extLst>
              <a:ext uri="{FF2B5EF4-FFF2-40B4-BE49-F238E27FC236}">
                <a16:creationId xmlns:a16="http://schemas.microsoft.com/office/drawing/2014/main" id="{2EE734A4-F948-42BD-8D24-82200545FC57}"/>
              </a:ext>
            </a:extLst>
          </p:cNvPr>
          <p:cNvSpPr txBox="1"/>
          <p:nvPr/>
        </p:nvSpPr>
        <p:spPr>
          <a:xfrm>
            <a:off x="1838960" y="458058"/>
            <a:ext cx="10099040" cy="658835"/>
          </a:xfrm>
          <a:prstGeom prst="rect">
            <a:avLst/>
          </a:prstGeom>
          <a:noFill/>
        </p:spPr>
        <p:txBody>
          <a:bodyPr wrap="square" rtlCol="0">
            <a:spAutoFit/>
          </a:bodyPr>
          <a:lstStyle/>
          <a:p>
            <a:pPr algn="ctr"/>
            <a:r>
              <a:rPr lang="it-IT" b="1" i="0" dirty="0">
                <a:solidFill>
                  <a:srgbClr val="FF0000"/>
                </a:solidFill>
                <a:effectLst/>
                <a:latin typeface="ThinSpaceFallback"/>
              </a:rPr>
              <a:t>Segnalazioni di tossicità muscolare nel database FAERS: un'analisi di sproporzione </a:t>
            </a:r>
          </a:p>
          <a:p>
            <a:pPr algn="ctr"/>
            <a:r>
              <a:rPr lang="it-IT" b="1" i="0" dirty="0">
                <a:solidFill>
                  <a:srgbClr val="FF0000"/>
                </a:solidFill>
                <a:effectLst/>
                <a:latin typeface="ThinSpaceFallback"/>
              </a:rPr>
              <a:t>con particolare attenzione alla rabdomiolisi e alla valutazione comparativa tra database</a:t>
            </a:r>
          </a:p>
        </p:txBody>
      </p:sp>
      <p:sp>
        <p:nvSpPr>
          <p:cNvPr id="4" name="CasellaDiTesto 3">
            <a:extLst>
              <a:ext uri="{FF2B5EF4-FFF2-40B4-BE49-F238E27FC236}">
                <a16:creationId xmlns:a16="http://schemas.microsoft.com/office/drawing/2014/main" id="{B9B54959-CAE2-7C98-DEF3-7A66882172D5}"/>
              </a:ext>
            </a:extLst>
          </p:cNvPr>
          <p:cNvSpPr txBox="1"/>
          <p:nvPr/>
        </p:nvSpPr>
        <p:spPr>
          <a:xfrm>
            <a:off x="3902355" y="1653759"/>
            <a:ext cx="7458634" cy="4339650"/>
          </a:xfrm>
          <a:prstGeom prst="rect">
            <a:avLst/>
          </a:prstGeom>
          <a:noFill/>
        </p:spPr>
        <p:txBody>
          <a:bodyPr wrap="square">
            <a:spAutoFit/>
          </a:bodyPr>
          <a:lstStyle/>
          <a:p>
            <a:pPr algn="just"/>
            <a:r>
              <a:rPr lang="it-IT" sz="1200" dirty="0">
                <a:solidFill>
                  <a:srgbClr val="5B6B87"/>
                </a:solidFill>
                <a:latin typeface="Times New Roman" panose="02020603050405020304" pitchFamily="18" charset="0"/>
                <a:ea typeface="Calibri" pitchFamily="34" charset="-122"/>
                <a:cs typeface="Times New Roman" panose="02020603050405020304" pitchFamily="18" charset="0"/>
              </a:rPr>
              <a:t>La tossicità muscolare indotta da farmaci comprende manifestazioni cliniche che vanno dalla mialgia e dall'aumento asintomatico della </a:t>
            </a:r>
            <a:r>
              <a:rPr lang="it-IT" sz="1200" dirty="0" err="1">
                <a:solidFill>
                  <a:srgbClr val="5B6B87"/>
                </a:solidFill>
                <a:latin typeface="Times New Roman" panose="02020603050405020304" pitchFamily="18" charset="0"/>
                <a:ea typeface="Calibri" pitchFamily="34" charset="-122"/>
                <a:cs typeface="Times New Roman" panose="02020603050405020304" pitchFamily="18" charset="0"/>
              </a:rPr>
              <a:t>creatinchinasi</a:t>
            </a:r>
            <a:r>
              <a:rPr lang="it-IT" sz="1200" dirty="0">
                <a:solidFill>
                  <a:srgbClr val="5B6B87"/>
                </a:solidFill>
                <a:latin typeface="Times New Roman" panose="02020603050405020304" pitchFamily="18" charset="0"/>
                <a:ea typeface="Calibri" pitchFamily="34" charset="-122"/>
                <a:cs typeface="Times New Roman" panose="02020603050405020304" pitchFamily="18" charset="0"/>
              </a:rPr>
              <a:t> fino alla miopatia e alla rabdomiolisi, la forma più grave, associata a complicanze come danno renale acuto, alterazioni elettrolitiche, ospedalizzazione prolungata e morte. Per questo motivo, l'identificazione precoce dei farmaci potenzialmente coinvolti è rilevante sia nella pratica clinica sia nella farmacovigilanza.</a:t>
            </a:r>
          </a:p>
          <a:p>
            <a:pPr algn="just"/>
            <a:endParaRPr lang="it-IT" sz="1200" dirty="0">
              <a:solidFill>
                <a:srgbClr val="5B6B87"/>
              </a:solidFill>
              <a:latin typeface="Times New Roman" panose="02020603050405020304" pitchFamily="18" charset="0"/>
              <a:ea typeface="Calibri" pitchFamily="34" charset="-122"/>
              <a:cs typeface="Times New Roman" panose="02020603050405020304" pitchFamily="18" charset="0"/>
            </a:endParaRPr>
          </a:p>
          <a:p>
            <a:pPr algn="just"/>
            <a:r>
              <a:rPr lang="it-IT" sz="1200" dirty="0">
                <a:solidFill>
                  <a:srgbClr val="5B6B87"/>
                </a:solidFill>
                <a:latin typeface="Times New Roman" panose="02020603050405020304" pitchFamily="18" charset="0"/>
                <a:ea typeface="Calibri" pitchFamily="34" charset="-122"/>
                <a:cs typeface="Times New Roman" panose="02020603050405020304" pitchFamily="18" charset="0"/>
              </a:rPr>
              <a:t>Sebbene le statine siano i farmaci più comunemente associati a tossicità muscolare, anche altre classi, tra cui anti-infettivi, psicotropi, corticosteroidi e immunomodulatori, possono causare eventi avversi muscolari. Il riconoscimento di tali eventi è spesso complesso a causa della presenza di fattori confondenti, come patologie concomitanti, insufficienza renale, infezioni, sovradosaggio, immobilizzazione, </a:t>
            </a:r>
            <a:r>
              <a:rPr lang="it-IT" sz="1200" dirty="0" err="1">
                <a:solidFill>
                  <a:srgbClr val="5B6B87"/>
                </a:solidFill>
                <a:latin typeface="Times New Roman" panose="02020603050405020304" pitchFamily="18" charset="0"/>
                <a:ea typeface="Calibri" pitchFamily="34" charset="-122"/>
                <a:cs typeface="Times New Roman" panose="02020603050405020304" pitchFamily="18" charset="0"/>
              </a:rPr>
              <a:t>polifarmacoterapia</a:t>
            </a:r>
            <a:r>
              <a:rPr lang="it-IT" sz="1200" dirty="0">
                <a:solidFill>
                  <a:srgbClr val="5B6B87"/>
                </a:solidFill>
                <a:latin typeface="Times New Roman" panose="02020603050405020304" pitchFamily="18" charset="0"/>
                <a:ea typeface="Calibri" pitchFamily="34" charset="-122"/>
                <a:cs typeface="Times New Roman" panose="02020603050405020304" pitchFamily="18" charset="0"/>
              </a:rPr>
              <a:t> e interazioni farmacologiche, che possono aumentare il rischio di tossicità grave e rabdomiolisi.</a:t>
            </a:r>
          </a:p>
          <a:p>
            <a:pPr algn="just"/>
            <a:endParaRPr lang="it-IT" sz="1200" dirty="0">
              <a:solidFill>
                <a:srgbClr val="5B6B87"/>
              </a:solidFill>
              <a:latin typeface="Times New Roman" panose="02020603050405020304" pitchFamily="18" charset="0"/>
              <a:ea typeface="Calibri" pitchFamily="34" charset="-122"/>
              <a:cs typeface="Times New Roman" panose="02020603050405020304" pitchFamily="18" charset="0"/>
            </a:endParaRPr>
          </a:p>
          <a:p>
            <a:pPr algn="just"/>
            <a:r>
              <a:rPr lang="it-IT" sz="1200" dirty="0">
                <a:solidFill>
                  <a:srgbClr val="5B6B87"/>
                </a:solidFill>
                <a:latin typeface="Times New Roman" panose="02020603050405020304" pitchFamily="18" charset="0"/>
                <a:ea typeface="Calibri" pitchFamily="34" charset="-122"/>
                <a:cs typeface="Times New Roman" panose="02020603050405020304" pitchFamily="18" charset="0"/>
              </a:rPr>
              <a:t>I database di farmacovigilanza, come il FAERS della Food and Drug Administration statunitense, rappresentano una risorsa importante per l'identificazione precoce di segnali di sicurezza. Tuttavia, gli studi precedenti si sono concentrati principalmente su singoli farmaci o su un numero limitato di associazioni farmaco-evento, mentre risultano ancora limitate le valutazioni su ampie classi di farmaci, sugli eventi correlati alla rabdomiolisi e sulle possibili interazioni farmacologiche.</a:t>
            </a:r>
          </a:p>
          <a:p>
            <a:pPr algn="just"/>
            <a:endParaRPr lang="it-IT" sz="1200" dirty="0">
              <a:solidFill>
                <a:srgbClr val="5B6B87"/>
              </a:solidFill>
              <a:latin typeface="Times New Roman" panose="02020603050405020304" pitchFamily="18" charset="0"/>
              <a:ea typeface="Calibri" pitchFamily="34" charset="-122"/>
              <a:cs typeface="Times New Roman" panose="02020603050405020304" pitchFamily="18" charset="0"/>
            </a:endParaRPr>
          </a:p>
          <a:p>
            <a:pPr algn="just"/>
            <a:r>
              <a:rPr lang="it-IT" sz="1200" dirty="0">
                <a:solidFill>
                  <a:srgbClr val="5B6B87"/>
                </a:solidFill>
                <a:latin typeface="Times New Roman" panose="02020603050405020304" pitchFamily="18" charset="0"/>
                <a:ea typeface="Calibri" pitchFamily="34" charset="-122"/>
                <a:cs typeface="Times New Roman" panose="02020603050405020304" pitchFamily="18" charset="0"/>
              </a:rPr>
              <a:t>Lo studio si propone di caratterizzare in modo sistematico i segnali di tossicità muscolare indotta da farmaci utilizzando i dati del FAERS, con particolare attenzione agli eventi correlati alla rabdomiolisi. A tal fine sono stati impiegati metodi di analisi di sproporzione, analisi stratificate, valutazioni delle interazioni farmaco-farmaco, confronti tra database e revisioni dei foglietti illustrativi, per ottenere una valutazione più completa delle potenziali associazioni osservate nei dati di farmacovigilanza.</a:t>
            </a:r>
          </a:p>
        </p:txBody>
      </p:sp>
      <p:sp>
        <p:nvSpPr>
          <p:cNvPr id="5" name="CasellaDiTesto 4">
            <a:extLst>
              <a:ext uri="{FF2B5EF4-FFF2-40B4-BE49-F238E27FC236}">
                <a16:creationId xmlns:a16="http://schemas.microsoft.com/office/drawing/2014/main" id="{F96993FE-4C00-5536-D544-9D65D99CC697}"/>
              </a:ext>
            </a:extLst>
          </p:cNvPr>
          <p:cNvSpPr txBox="1"/>
          <p:nvPr/>
        </p:nvSpPr>
        <p:spPr>
          <a:xfrm>
            <a:off x="897147" y="764294"/>
            <a:ext cx="595223" cy="369332"/>
          </a:xfrm>
          <a:prstGeom prst="rect">
            <a:avLst/>
          </a:prstGeom>
          <a:noFill/>
        </p:spPr>
        <p:txBody>
          <a:bodyPr wrap="square" rtlCol="0">
            <a:spAutoFit/>
          </a:bodyPr>
          <a:lstStyle/>
          <a:p>
            <a:pPr algn="ctr"/>
            <a:r>
              <a:rPr lang="it-IT" dirty="0">
                <a:solidFill>
                  <a:schemeClr val="bg1"/>
                </a:solidFill>
              </a:rPr>
              <a:t>8</a:t>
            </a:r>
          </a:p>
        </p:txBody>
      </p:sp>
      <p:pic>
        <p:nvPicPr>
          <p:cNvPr id="6" name="Immagine 5">
            <a:extLst>
              <a:ext uri="{FF2B5EF4-FFF2-40B4-BE49-F238E27FC236}">
                <a16:creationId xmlns:a16="http://schemas.microsoft.com/office/drawing/2014/main" id="{470B55A4-A8E4-24D4-9CE5-76FE707A633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238" b="95517" l="6334" r="96737">
                        <a14:foregroundMark x1="54127" y1="63938" x2="54127" y2="63938"/>
                        <a14:foregroundMark x1="64107" y1="54386" x2="64107" y2="54386"/>
                        <a14:foregroundMark x1="63148" y1="48928" x2="63148" y2="48928"/>
                        <a14:foregroundMark x1="71401" y1="40741" x2="71401" y2="40741"/>
                        <a14:foregroundMark x1="69482" y1="33333" x2="69482" y2="33333"/>
                        <a14:foregroundMark x1="78311" y1="29825" x2="78311" y2="29825"/>
                        <a14:foregroundMark x1="79079" y1="24951" x2="79079" y2="24951"/>
                        <a14:foregroundMark x1="83109" y1="20273" x2="83109" y2="20273"/>
                        <a14:foregroundMark x1="86180" y1="15205" x2="86180" y2="15205"/>
                        <a14:foregroundMark x1="87524" y1="12671" x2="87524" y2="12671"/>
                        <a14:foregroundMark x1="53359" y1="64327" x2="53551" y2="63548"/>
                        <a14:foregroundMark x1="49328" y1="67641" x2="49328" y2="67641"/>
                        <a14:foregroundMark x1="44722" y1="61404" x2="44722" y2="61404"/>
                        <a14:foregroundMark x1="39539" y1="54971" x2="39539" y2="54971"/>
                        <a14:foregroundMark x1="34933" y1="48148" x2="34933" y2="48148"/>
                        <a14:foregroundMark x1="30134" y1="45224" x2="30134" y2="45224"/>
                        <a14:foregroundMark x1="29367" y1="44639" x2="29367" y2="44639"/>
                        <a14:foregroundMark x1="34549" y1="50487" x2="34549" y2="50487"/>
                        <a14:foregroundMark x1="36852" y1="57115" x2="36852" y2="57115"/>
                        <a14:foregroundMark x1="41843" y1="61014" x2="41843" y2="61014"/>
                        <a14:foregroundMark x1="47601" y1="68616" x2="48177" y2="69201"/>
                        <a14:foregroundMark x1="49328" y1="73879" x2="49328" y2="73879"/>
                        <a14:foregroundMark x1="49328" y1="75244" x2="49328" y2="75244"/>
                        <a14:foregroundMark x1="49328" y1="76998" x2="49328" y2="76998"/>
                        <a14:foregroundMark x1="52591" y1="67446" x2="52591" y2="67446"/>
                        <a14:foregroundMark x1="52591" y1="60624" x2="53359" y2="59844"/>
                        <a14:foregroundMark x1="56814" y1="54776" x2="56814" y2="54776"/>
                        <a14:foregroundMark x1="58733" y1="51072" x2="59309" y2="50877"/>
                        <a14:foregroundMark x1="61420" y1="47563" x2="62572" y2="47173"/>
                        <a14:foregroundMark x1="64491" y1="43860" x2="65259" y2="43470"/>
                        <a14:foregroundMark x1="66987" y1="40936" x2="67562" y2="40741"/>
                        <a14:foregroundMark x1="68714" y1="39181" x2="69290" y2="38986"/>
                        <a14:foregroundMark x1="70633" y1="36842" x2="71977" y2="36257"/>
                        <a14:foregroundMark x1="74472" y1="33723" x2="74472" y2="33723"/>
                        <a14:foregroundMark x1="76200" y1="30604" x2="76200" y2="30604"/>
                        <a14:foregroundMark x1="77735" y1="26511" x2="77735" y2="26511"/>
                        <a14:foregroundMark x1="78503" y1="25536" x2="79079" y2="25341"/>
                        <a14:foregroundMark x1="81574" y1="22807" x2="81574" y2="22807"/>
                        <a14:foregroundMark x1="83877" y1="19493" x2="83877" y2="19493"/>
                        <a14:foregroundMark x1="85988" y1="15010" x2="85988" y2="15010"/>
                        <a14:foregroundMark x1="85988" y1="12865" x2="85988" y2="12865"/>
                        <a14:foregroundMark x1="86372" y1="12671" x2="86372" y2="12671"/>
                        <a14:foregroundMark x1="86948" y1="12086" x2="86948" y2="12086"/>
                        <a14:foregroundMark x1="87716" y1="11696" x2="66027" y2="34893"/>
                        <a14:foregroundMark x1="66027" y1="34893" x2="61228" y2="44834"/>
                        <a14:foregroundMark x1="59309" y1="47173" x2="47025" y2="72904"/>
                        <a14:foregroundMark x1="48369" y1="73294" x2="43378" y2="53216"/>
                        <a14:foregroundMark x1="43378" y1="53216" x2="31862" y2="43665"/>
                        <a14:foregroundMark x1="31862" y1="43665" x2="31286" y2="43470"/>
                        <a14:foregroundMark x1="37801" y1="11413" x2="35317" y2="11501"/>
                        <a14:foregroundMark x1="73896" y1="10136" x2="65474" y2="10434"/>
                        <a14:foregroundMark x1="35317" y1="11501" x2="21497" y2="18713"/>
                        <a14:foregroundMark x1="17083" y1="19493" x2="6718" y2="37622"/>
                        <a14:foregroundMark x1="6718" y1="37622" x2="8445" y2="66082"/>
                        <a14:foregroundMark x1="8445" y1="66082" x2="21113" y2="83431"/>
                        <a14:foregroundMark x1="21113" y1="83431" x2="51248" y2="95517"/>
                        <a14:foregroundMark x1="54702" y1="94542" x2="81190" y2="82066"/>
                        <a14:foregroundMark x1="81190" y1="82066" x2="91171" y2="65887"/>
                        <a14:foregroundMark x1="91171" y1="65887" x2="95010" y2="51852"/>
                        <a14:foregroundMark x1="95010" y1="51852" x2="91939" y2="30214"/>
                        <a14:foregroundMark x1="91939" y1="30214" x2="90019" y2="27680"/>
                        <a14:foregroundMark x1="51440" y1="6238" x2="51440" y2="6238"/>
                        <a14:foregroundMark x1="6334" y1="51657" x2="6334" y2="51657"/>
                        <a14:foregroundMark x1="96737" y1="49708" x2="96737" y2="49708"/>
                        <a14:backgroundMark x1="54319" y1="25926" x2="54319" y2="25926"/>
                        <a14:backgroundMark x1="31670" y1="31189" x2="31670" y2="31189"/>
                        <a14:backgroundMark x1="54127" y1="21832" x2="54127" y2="21832"/>
                        <a14:backgroundMark x1="50864" y1="17349" x2="50864" y2="17349"/>
                        <a14:backgroundMark x1="46833" y1="24366" x2="46833" y2="24366"/>
                        <a14:backgroundMark x1="50864" y1="29825" x2="50864" y2="29825"/>
                        <a14:backgroundMark x1="53359" y1="33918" x2="53359" y2="33918"/>
                        <a14:backgroundMark x1="51440" y1="42300" x2="51440" y2="42300"/>
                        <a14:backgroundMark x1="50288" y1="40936" x2="50288" y2="40936"/>
                        <a14:backgroundMark x1="46065" y1="36452" x2="46065" y2="36452"/>
                        <a14:backgroundMark x1="39731" y1="31969" x2="38964" y2="31969"/>
                        <a14:backgroundMark x1="29367" y1="31384" x2="28791" y2="31579"/>
                        <a14:backgroundMark x1="24376" y1="33333" x2="23608" y2="34503"/>
                        <a14:backgroundMark x1="19962" y1="37622" x2="19578" y2="38402"/>
                        <a14:backgroundMark x1="18042" y1="43860" x2="19194" y2="47953"/>
                        <a14:backgroundMark x1="19386" y1="49903" x2="20537" y2="53801"/>
                        <a14:backgroundMark x1="21689" y1="56920" x2="21881" y2="57700"/>
                        <a14:backgroundMark x1="23033" y1="59259" x2="25144" y2="62183"/>
                        <a14:backgroundMark x1="31862" y1="70565" x2="32246" y2="71345"/>
                        <a14:backgroundMark x1="34357" y1="73879" x2="36084" y2="75828"/>
                        <a14:backgroundMark x1="37620" y1="78168" x2="37620" y2="78168"/>
                        <a14:backgroundMark x1="41843" y1="82651" x2="43762" y2="83821"/>
                        <a14:backgroundMark x1="64107" y1="83626" x2="64107" y2="83626"/>
                        <a14:backgroundMark x1="72937" y1="70955" x2="72937" y2="70955"/>
                        <a14:backgroundMark x1="71977" y1="67251" x2="71977" y2="67251"/>
                        <a14:backgroundMark x1="76392" y1="55750" x2="76392" y2="55750"/>
                        <a14:backgroundMark x1="78503" y1="52827" x2="78503" y2="52827"/>
                        <a14:backgroundMark x1="82150" y1="45029" x2="82150" y2="45029"/>
                        <a14:backgroundMark x1="82534" y1="35478" x2="82534" y2="35478"/>
                        <a14:backgroundMark x1="83109" y1="32359" x2="83109" y2="32359"/>
                        <a14:backgroundMark x1="74664" y1="58090" x2="74664" y2="58090"/>
                        <a14:backgroundMark x1="49904" y1="11306" x2="49904" y2="11306"/>
                        <a14:backgroundMark x1="47601" y1="11891" x2="47601" y2="11891"/>
                        <a14:backgroundMark x1="45298" y1="11696" x2="45298" y2="11696"/>
                        <a14:backgroundMark x1="47217" y1="11306" x2="47217" y2="11306"/>
                        <a14:backgroundMark x1="51248" y1="11306" x2="51248" y2="11306"/>
                        <a14:backgroundMark x1="52207" y1="10331" x2="52207" y2="10331"/>
                        <a14:backgroundMark x1="55470" y1="10331" x2="55470" y2="10331"/>
                        <a14:backgroundMark x1="55854" y1="10526" x2="56238" y2="11111"/>
                        <a14:backgroundMark x1="57774" y1="10916" x2="57774" y2="10916"/>
                        <a14:backgroundMark x1="58349" y1="10526" x2="58349" y2="10526"/>
                        <a14:backgroundMark x1="59117" y1="10526" x2="59693" y2="10916"/>
                        <a14:backgroundMark x1="59885" y1="10916" x2="62380" y2="10721"/>
                        <a14:backgroundMark x1="62764" y1="12086" x2="63532" y2="10721"/>
                        <a14:backgroundMark x1="58733" y1="11111" x2="56814" y2="12281"/>
                        <a14:backgroundMark x1="57006" y1="12476" x2="45106" y2="13255"/>
                        <a14:backgroundMark x1="45106" y1="13255" x2="53935" y2="9942"/>
                        <a14:backgroundMark x1="50864" y1="10916" x2="39923" y2="12671"/>
                        <a14:backgroundMark x1="39923" y1="12671" x2="38580" y2="11891"/>
                        <a14:backgroundMark x1="56622" y1="11696" x2="64683" y2="11696"/>
                        <a14:backgroundMark x1="43570" y1="12671" x2="38196" y2="12086"/>
                      </a14:backgroundRemoval>
                    </a14:imgEffect>
                  </a14:imgLayer>
                </a14:imgProps>
              </a:ext>
            </a:extLst>
          </a:blip>
          <a:stretch>
            <a:fillRect/>
          </a:stretch>
        </p:blipFill>
        <p:spPr>
          <a:xfrm>
            <a:off x="1600199" y="5275410"/>
            <a:ext cx="942369" cy="927899"/>
          </a:xfrm>
          <a:prstGeom prst="rect">
            <a:avLst/>
          </a:prstGeom>
        </p:spPr>
      </p:pic>
    </p:spTree>
    <p:extLst>
      <p:ext uri="{BB962C8B-B14F-4D97-AF65-F5344CB8AC3E}">
        <p14:creationId xmlns:p14="http://schemas.microsoft.com/office/powerpoint/2010/main" val="2645520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a:extLst>
              <a:ext uri="{FF2B5EF4-FFF2-40B4-BE49-F238E27FC236}">
                <a16:creationId xmlns:a16="http://schemas.microsoft.com/office/drawing/2014/main" id="{B5D0E899-868A-2280-C3E6-9AB8595A271F}"/>
              </a:ext>
            </a:extLst>
          </p:cNvPr>
          <p:cNvGrpSpPr/>
          <p:nvPr/>
        </p:nvGrpSpPr>
        <p:grpSpPr>
          <a:xfrm>
            <a:off x="988060" y="583184"/>
            <a:ext cx="11109960" cy="6107176"/>
            <a:chOff x="548640" y="-148336"/>
            <a:chExt cx="11109960" cy="6107176"/>
          </a:xfrm>
        </p:grpSpPr>
        <p:sp>
          <p:nvSpPr>
            <p:cNvPr id="4" name="Shape 14">
              <a:extLst>
                <a:ext uri="{FF2B5EF4-FFF2-40B4-BE49-F238E27FC236}">
                  <a16:creationId xmlns:a16="http://schemas.microsoft.com/office/drawing/2014/main" id="{A87A2BB6-242B-5AB1-A923-0444872B8205}"/>
                </a:ext>
              </a:extLst>
            </p:cNvPr>
            <p:cNvSpPr/>
            <p:nvPr/>
          </p:nvSpPr>
          <p:spPr>
            <a:xfrm>
              <a:off x="6583680" y="1170940"/>
              <a:ext cx="5074920" cy="4160520"/>
            </a:xfrm>
            <a:prstGeom prst="roundRect">
              <a:avLst>
                <a:gd name="adj" fmla="val 1758"/>
              </a:avLst>
            </a:prstGeom>
            <a:solidFill>
              <a:srgbClr val="EAF0FB"/>
            </a:solidFill>
            <a:ln/>
            <a:effectLst>
              <a:outerShdw blurRad="101600" dist="38100" dir="2700000" algn="bl" rotWithShape="0">
                <a:srgbClr val="1B2A4A">
                  <a:alpha val="15000"/>
                </a:srgbClr>
              </a:outerShdw>
            </a:effectLst>
          </p:spPr>
          <p:txBody>
            <a:bodyPr/>
            <a:lstStyle/>
            <a:p>
              <a:endParaRPr lang="it-IT" dirty="0"/>
            </a:p>
          </p:txBody>
        </p:sp>
        <p:grpSp>
          <p:nvGrpSpPr>
            <p:cNvPr id="5" name="Gruppo 4">
              <a:extLst>
                <a:ext uri="{FF2B5EF4-FFF2-40B4-BE49-F238E27FC236}">
                  <a16:creationId xmlns:a16="http://schemas.microsoft.com/office/drawing/2014/main" id="{D28E3F4C-2DA2-587C-2C23-7B269D5E84A9}"/>
                </a:ext>
              </a:extLst>
            </p:cNvPr>
            <p:cNvGrpSpPr/>
            <p:nvPr/>
          </p:nvGrpSpPr>
          <p:grpSpPr>
            <a:xfrm>
              <a:off x="548640" y="-148336"/>
              <a:ext cx="11064240" cy="6107176"/>
              <a:chOff x="548640" y="-148336"/>
              <a:chExt cx="11064240" cy="6107176"/>
            </a:xfrm>
          </p:grpSpPr>
          <p:sp>
            <p:nvSpPr>
              <p:cNvPr id="6" name="Text 0">
                <a:extLst>
                  <a:ext uri="{FF2B5EF4-FFF2-40B4-BE49-F238E27FC236}">
                    <a16:creationId xmlns:a16="http://schemas.microsoft.com/office/drawing/2014/main" id="{C46C7E96-A648-87EF-7DFA-22EB7AC89C2B}"/>
                  </a:ext>
                </a:extLst>
              </p:cNvPr>
              <p:cNvSpPr/>
              <p:nvPr/>
            </p:nvSpPr>
            <p:spPr>
              <a:xfrm>
                <a:off x="1554480" y="-148336"/>
                <a:ext cx="10058400" cy="640080"/>
              </a:xfrm>
              <a:prstGeom prst="rect">
                <a:avLst/>
              </a:prstGeom>
              <a:noFill/>
              <a:ln/>
            </p:spPr>
            <p:txBody>
              <a:bodyPr wrap="square" rtlCol="0" anchor="ctr"/>
              <a:lstStyle/>
              <a:p>
                <a:pPr marL="0" indent="0">
                  <a:buNone/>
                </a:pPr>
                <a:r>
                  <a:rPr lang="en-US" sz="3000" b="1" dirty="0">
                    <a:solidFill>
                      <a:srgbClr val="1B2A4A"/>
                    </a:solidFill>
                    <a:latin typeface="Cambria" pitchFamily="34" charset="0"/>
                    <a:ea typeface="Cambria" pitchFamily="34" charset="-122"/>
                    <a:cs typeface="Cambria" pitchFamily="34" charset="-120"/>
                  </a:rPr>
                  <a:t>Contesto e razionale dello studio</a:t>
                </a:r>
                <a:endParaRPr lang="en-US" sz="3000" dirty="0"/>
              </a:p>
            </p:txBody>
          </p:sp>
          <p:sp>
            <p:nvSpPr>
              <p:cNvPr id="7" name="Text 1">
                <a:extLst>
                  <a:ext uri="{FF2B5EF4-FFF2-40B4-BE49-F238E27FC236}">
                    <a16:creationId xmlns:a16="http://schemas.microsoft.com/office/drawing/2014/main" id="{D7C1414B-FFC9-B8E9-BFF3-383BED88337F}"/>
                  </a:ext>
                </a:extLst>
              </p:cNvPr>
              <p:cNvSpPr/>
              <p:nvPr/>
            </p:nvSpPr>
            <p:spPr>
              <a:xfrm>
                <a:off x="548640" y="960120"/>
                <a:ext cx="6215380" cy="365760"/>
              </a:xfrm>
              <a:prstGeom prst="rect">
                <a:avLst/>
              </a:prstGeom>
              <a:noFill/>
              <a:ln/>
            </p:spPr>
            <p:txBody>
              <a:bodyPr wrap="square" rtlCol="0" anchor="ctr"/>
              <a:lstStyle/>
              <a:p>
                <a:pPr marL="0" indent="0">
                  <a:buNone/>
                </a:pPr>
                <a:r>
                  <a:rPr lang="it-IT" sz="1400" i="1" dirty="0">
                    <a:solidFill>
                      <a:srgbClr val="5B6B87"/>
                    </a:solidFill>
                    <a:latin typeface="Calibri"/>
                  </a:rPr>
                  <a:t>Perché la tossicità muscolare richiede una sorveglianza mirata?</a:t>
                </a:r>
                <a:endParaRPr lang="it-IT" sz="1400" dirty="0"/>
              </a:p>
            </p:txBody>
          </p:sp>
          <p:sp>
            <p:nvSpPr>
              <p:cNvPr id="8" name="Shape 2">
                <a:extLst>
                  <a:ext uri="{FF2B5EF4-FFF2-40B4-BE49-F238E27FC236}">
                    <a16:creationId xmlns:a16="http://schemas.microsoft.com/office/drawing/2014/main" id="{98EF79EA-69DC-EFBD-794C-DE663BABD9E7}"/>
                  </a:ext>
                </a:extLst>
              </p:cNvPr>
              <p:cNvSpPr/>
              <p:nvPr/>
            </p:nvSpPr>
            <p:spPr>
              <a:xfrm>
                <a:off x="548640" y="1645920"/>
                <a:ext cx="329184" cy="329184"/>
              </a:xfrm>
              <a:prstGeom prst="ellipse">
                <a:avLst/>
              </a:prstGeom>
              <a:solidFill>
                <a:srgbClr val="1B2A4A"/>
              </a:solidFill>
              <a:ln/>
            </p:spPr>
          </p:sp>
          <p:sp>
            <p:nvSpPr>
              <p:cNvPr id="9" name="Text 4">
                <a:extLst>
                  <a:ext uri="{FF2B5EF4-FFF2-40B4-BE49-F238E27FC236}">
                    <a16:creationId xmlns:a16="http://schemas.microsoft.com/office/drawing/2014/main" id="{5DB312D8-AC6F-3335-0326-7EF043289BD5}"/>
                  </a:ext>
                </a:extLst>
              </p:cNvPr>
              <p:cNvSpPr/>
              <p:nvPr/>
            </p:nvSpPr>
            <p:spPr>
              <a:xfrm>
                <a:off x="1051560" y="1581912"/>
                <a:ext cx="5120640" cy="320040"/>
              </a:xfrm>
              <a:prstGeom prst="rect">
                <a:avLst/>
              </a:prstGeom>
              <a:noFill/>
              <a:ln/>
            </p:spPr>
            <p:txBody>
              <a:bodyPr wrap="square" rtlCol="0" anchor="ctr"/>
              <a:lstStyle/>
              <a:p>
                <a:pPr marL="0" indent="0">
                  <a:buNone/>
                </a:pPr>
                <a:r>
                  <a:rPr lang="it-IT" sz="1500" b="1" dirty="0">
                    <a:solidFill>
                      <a:srgbClr val="1B2A4A"/>
                    </a:solidFill>
                    <a:latin typeface="Calibri"/>
                  </a:rPr>
                  <a:t>Ampio spettro clinico</a:t>
                </a:r>
                <a:endParaRPr lang="it-IT" sz="1500" dirty="0"/>
              </a:p>
            </p:txBody>
          </p:sp>
          <p:sp>
            <p:nvSpPr>
              <p:cNvPr id="10" name="Text 5">
                <a:extLst>
                  <a:ext uri="{FF2B5EF4-FFF2-40B4-BE49-F238E27FC236}">
                    <a16:creationId xmlns:a16="http://schemas.microsoft.com/office/drawing/2014/main" id="{19AEE915-BE92-8EF6-BD92-193EF79C4575}"/>
                  </a:ext>
                </a:extLst>
              </p:cNvPr>
              <p:cNvSpPr/>
              <p:nvPr/>
            </p:nvSpPr>
            <p:spPr>
              <a:xfrm>
                <a:off x="1051560" y="1892808"/>
                <a:ext cx="5212080" cy="685800"/>
              </a:xfrm>
              <a:prstGeom prst="rect">
                <a:avLst/>
              </a:prstGeom>
              <a:noFill/>
              <a:ln/>
            </p:spPr>
            <p:txBody>
              <a:bodyPr wrap="square" rtlCol="0" anchor="ctr"/>
              <a:lstStyle/>
              <a:p>
                <a:pPr marL="0" indent="0">
                  <a:lnSpc>
                    <a:spcPct val="115000"/>
                  </a:lnSpc>
                  <a:buNone/>
                </a:pPr>
                <a:r>
                  <a:rPr lang="it-IT" sz="1150" dirty="0">
                    <a:solidFill>
                      <a:srgbClr val="5B6B87"/>
                    </a:solidFill>
                    <a:latin typeface="Calibri"/>
                  </a:rPr>
                  <a:t>La tossicità muscolare indotta da farmaci comprende un ampio spettro clinico: aumento asintomatico della </a:t>
                </a:r>
                <a:r>
                  <a:rPr lang="it-IT" sz="1150" dirty="0" err="1">
                    <a:solidFill>
                      <a:srgbClr val="5B6B87"/>
                    </a:solidFill>
                    <a:latin typeface="Calibri"/>
                  </a:rPr>
                  <a:t>creatinchinasi</a:t>
                </a:r>
                <a:r>
                  <a:rPr lang="it-IT" sz="1150" dirty="0">
                    <a:solidFill>
                      <a:srgbClr val="5B6B87"/>
                    </a:solidFill>
                    <a:latin typeface="Calibri"/>
                  </a:rPr>
                  <a:t>, mialgia, miopatia e rabdomiolisi.</a:t>
                </a:r>
              </a:p>
            </p:txBody>
          </p:sp>
          <p:sp>
            <p:nvSpPr>
              <p:cNvPr id="11" name="Shape 6">
                <a:extLst>
                  <a:ext uri="{FF2B5EF4-FFF2-40B4-BE49-F238E27FC236}">
                    <a16:creationId xmlns:a16="http://schemas.microsoft.com/office/drawing/2014/main" id="{8C974BE6-F54C-9D9C-78FF-7C25C529D945}"/>
                  </a:ext>
                </a:extLst>
              </p:cNvPr>
              <p:cNvSpPr/>
              <p:nvPr/>
            </p:nvSpPr>
            <p:spPr>
              <a:xfrm>
                <a:off x="548640" y="2816352"/>
                <a:ext cx="329184" cy="329184"/>
              </a:xfrm>
              <a:prstGeom prst="ellipse">
                <a:avLst/>
              </a:prstGeom>
              <a:solidFill>
                <a:srgbClr val="1B2A4A"/>
              </a:solidFill>
              <a:ln/>
            </p:spPr>
          </p:sp>
          <p:sp>
            <p:nvSpPr>
              <p:cNvPr id="12" name="Text 8">
                <a:extLst>
                  <a:ext uri="{FF2B5EF4-FFF2-40B4-BE49-F238E27FC236}">
                    <a16:creationId xmlns:a16="http://schemas.microsoft.com/office/drawing/2014/main" id="{79BD4B9E-629D-9952-82AC-AFB1C46449C0}"/>
                  </a:ext>
                </a:extLst>
              </p:cNvPr>
              <p:cNvSpPr/>
              <p:nvPr/>
            </p:nvSpPr>
            <p:spPr>
              <a:xfrm>
                <a:off x="1051560" y="2752344"/>
                <a:ext cx="5120640" cy="320040"/>
              </a:xfrm>
              <a:prstGeom prst="rect">
                <a:avLst/>
              </a:prstGeom>
              <a:noFill/>
              <a:ln/>
            </p:spPr>
            <p:txBody>
              <a:bodyPr wrap="square" rtlCol="0" anchor="ctr"/>
              <a:lstStyle/>
              <a:p>
                <a:pPr marL="0" indent="0">
                  <a:buNone/>
                </a:pPr>
                <a:r>
                  <a:rPr lang="it-IT" sz="1500" b="1" dirty="0">
                    <a:solidFill>
                      <a:srgbClr val="1B2A4A"/>
                    </a:solidFill>
                    <a:latin typeface="Calibri"/>
                  </a:rPr>
                  <a:t>Rischio clinicamente rilevante</a:t>
                </a:r>
                <a:endParaRPr lang="it-IT" sz="1500" dirty="0"/>
              </a:p>
            </p:txBody>
          </p:sp>
          <p:sp>
            <p:nvSpPr>
              <p:cNvPr id="13" name="Text 9">
                <a:extLst>
                  <a:ext uri="{FF2B5EF4-FFF2-40B4-BE49-F238E27FC236}">
                    <a16:creationId xmlns:a16="http://schemas.microsoft.com/office/drawing/2014/main" id="{59BC6C73-4396-68A8-5023-3A1C90CD146D}"/>
                  </a:ext>
                </a:extLst>
              </p:cNvPr>
              <p:cNvSpPr/>
              <p:nvPr/>
            </p:nvSpPr>
            <p:spPr>
              <a:xfrm>
                <a:off x="1051560" y="3063240"/>
                <a:ext cx="5212080" cy="685800"/>
              </a:xfrm>
              <a:prstGeom prst="rect">
                <a:avLst/>
              </a:prstGeom>
              <a:noFill/>
              <a:ln/>
            </p:spPr>
            <p:txBody>
              <a:bodyPr wrap="square" rtlCol="0" anchor="ctr"/>
              <a:lstStyle/>
              <a:p>
                <a:pPr>
                  <a:lnSpc>
                    <a:spcPct val="115000"/>
                  </a:lnSpc>
                </a:pPr>
                <a:r>
                  <a:rPr lang="it-IT" sz="1150" dirty="0">
                    <a:solidFill>
                      <a:srgbClr val="5B6B87"/>
                    </a:solidFill>
                    <a:latin typeface="Calibri"/>
                  </a:rPr>
                  <a:t>La rabdomiolisi è la tossicità più grave e può causare danno renale acuto, alterazioni elettrolitiche, ospedalizzazione prolungata e morte.</a:t>
                </a:r>
                <a:endParaRPr lang="it-IT" sz="1150" dirty="0"/>
              </a:p>
            </p:txBody>
          </p:sp>
          <p:sp>
            <p:nvSpPr>
              <p:cNvPr id="15" name="Text 12">
                <a:extLst>
                  <a:ext uri="{FF2B5EF4-FFF2-40B4-BE49-F238E27FC236}">
                    <a16:creationId xmlns:a16="http://schemas.microsoft.com/office/drawing/2014/main" id="{3F16A759-127D-EA12-5AA7-4BA2C3C19493}"/>
                  </a:ext>
                </a:extLst>
              </p:cNvPr>
              <p:cNvSpPr/>
              <p:nvPr/>
            </p:nvSpPr>
            <p:spPr>
              <a:xfrm>
                <a:off x="1051560" y="3922776"/>
                <a:ext cx="5120640" cy="320040"/>
              </a:xfrm>
              <a:prstGeom prst="rect">
                <a:avLst/>
              </a:prstGeom>
              <a:noFill/>
              <a:ln/>
            </p:spPr>
            <p:txBody>
              <a:bodyPr wrap="square" rtlCol="0" anchor="ctr"/>
              <a:lstStyle/>
              <a:p>
                <a:pPr marL="0" indent="0">
                  <a:buNone/>
                </a:pPr>
                <a:r>
                  <a:rPr lang="en-US" sz="1500" b="1" dirty="0">
                    <a:solidFill>
                      <a:srgbClr val="1B2A4A"/>
                    </a:solidFill>
                    <a:latin typeface="Times New Roman" panose="02020603050405020304" pitchFamily="18" charset="0"/>
                    <a:ea typeface="Calibri" pitchFamily="34" charset="-122"/>
                    <a:cs typeface="Times New Roman" panose="02020603050405020304" pitchFamily="18" charset="0"/>
                  </a:rPr>
                  <a:t>Evidenza ancora frammentata</a:t>
                </a:r>
                <a:endParaRPr lang="en-US" sz="1500" dirty="0">
                  <a:latin typeface="Times New Roman" panose="02020603050405020304" pitchFamily="18" charset="0"/>
                  <a:cs typeface="Times New Roman" panose="02020603050405020304" pitchFamily="18" charset="0"/>
                </a:endParaRPr>
              </a:p>
            </p:txBody>
          </p:sp>
          <p:sp>
            <p:nvSpPr>
              <p:cNvPr id="16" name="Text 13">
                <a:extLst>
                  <a:ext uri="{FF2B5EF4-FFF2-40B4-BE49-F238E27FC236}">
                    <a16:creationId xmlns:a16="http://schemas.microsoft.com/office/drawing/2014/main" id="{40303BBC-BD44-951C-C409-B6831565B900}"/>
                  </a:ext>
                </a:extLst>
              </p:cNvPr>
              <p:cNvSpPr/>
              <p:nvPr/>
            </p:nvSpPr>
            <p:spPr>
              <a:xfrm>
                <a:off x="1051560" y="4233672"/>
                <a:ext cx="5212080" cy="1725168"/>
              </a:xfrm>
              <a:prstGeom prst="rect">
                <a:avLst/>
              </a:prstGeom>
              <a:noFill/>
              <a:ln/>
            </p:spPr>
            <p:txBody>
              <a:bodyPr wrap="square" rtlCol="0" anchor="ctr"/>
              <a:lstStyle/>
              <a:p>
                <a:pPr marL="0" indent="0" algn="just">
                  <a:lnSpc>
                    <a:spcPct val="115000"/>
                  </a:lnSpc>
                  <a:buNone/>
                </a:pPr>
                <a:r>
                  <a:rPr lang="it-IT" sz="1150" dirty="0">
                    <a:solidFill>
                      <a:srgbClr val="5B6B87"/>
                    </a:solidFill>
                    <a:latin typeface="Calibri"/>
                  </a:rPr>
                  <a:t>L'identificazione precoce dei farmaci potenzialmente associati a tossicità muscolare è pertanto di notevole importanza sia nella pratica clinica che nella sorveglianza post-marketing della sicurezza dei farmaci. Le precedenti analisi di farmacovigilanza si sono concentrate soprattutto sulle statine categoria ampiamente riconosciuta come principale responsabile della tossicità muscolare, prove crescenti suggeriscono che una vasta gamma di altri farmaci, inclusi agenti anti-infettivi, farmaci psicotropi, corticosteroidi e terapie </a:t>
                </a:r>
                <a:r>
                  <a:rPr lang="it-IT" sz="1150" dirty="0" err="1">
                    <a:solidFill>
                      <a:srgbClr val="5B6B87"/>
                    </a:solidFill>
                    <a:latin typeface="Calibri"/>
                  </a:rPr>
                  <a:t>immunomodulatorie</a:t>
                </a:r>
                <a:r>
                  <a:rPr lang="it-IT" sz="1150" dirty="0">
                    <a:solidFill>
                      <a:srgbClr val="5B6B87"/>
                    </a:solidFill>
                    <a:latin typeface="Calibri"/>
                  </a:rPr>
                  <a:t>, possono anche essere associati a eventi avversi (AE) correlati ai muscoli</a:t>
                </a:r>
              </a:p>
            </p:txBody>
          </p:sp>
          <p:sp>
            <p:nvSpPr>
              <p:cNvPr id="17" name="Text 15">
                <a:extLst>
                  <a:ext uri="{FF2B5EF4-FFF2-40B4-BE49-F238E27FC236}">
                    <a16:creationId xmlns:a16="http://schemas.microsoft.com/office/drawing/2014/main" id="{DC40ABF4-FF81-B42C-3F62-9D7F9F443142}"/>
                  </a:ext>
                </a:extLst>
              </p:cNvPr>
              <p:cNvSpPr/>
              <p:nvPr/>
            </p:nvSpPr>
            <p:spPr>
              <a:xfrm>
                <a:off x="6903720" y="1455420"/>
                <a:ext cx="4389120" cy="320040"/>
              </a:xfrm>
              <a:prstGeom prst="rect">
                <a:avLst/>
              </a:prstGeom>
              <a:noFill/>
              <a:ln/>
            </p:spPr>
            <p:txBody>
              <a:bodyPr wrap="square" rtlCol="0" anchor="ctr"/>
              <a:lstStyle/>
              <a:p>
                <a:pPr marL="0" indent="0">
                  <a:buNone/>
                </a:pPr>
                <a:r>
                  <a:rPr lang="en-US" sz="1200" b="1" kern="0" spc="200" dirty="0">
                    <a:solidFill>
                      <a:srgbClr val="2E9E8F"/>
                    </a:solidFill>
                    <a:latin typeface="Times New Roman" panose="02020603050405020304" pitchFamily="18" charset="0"/>
                    <a:ea typeface="Calibri" pitchFamily="34" charset="-122"/>
                    <a:cs typeface="Times New Roman" panose="02020603050405020304" pitchFamily="18" charset="0"/>
                  </a:rPr>
                  <a:t>OBIETTIVO DELLO STUDIO</a:t>
                </a:r>
                <a:endParaRPr lang="en-US" sz="1200" dirty="0">
                  <a:latin typeface="Times New Roman" panose="02020603050405020304" pitchFamily="18" charset="0"/>
                  <a:cs typeface="Times New Roman" panose="02020603050405020304" pitchFamily="18" charset="0"/>
                </a:endParaRPr>
              </a:p>
            </p:txBody>
          </p:sp>
          <p:sp>
            <p:nvSpPr>
              <p:cNvPr id="18" name="Text 16">
                <a:extLst>
                  <a:ext uri="{FF2B5EF4-FFF2-40B4-BE49-F238E27FC236}">
                    <a16:creationId xmlns:a16="http://schemas.microsoft.com/office/drawing/2014/main" id="{3C4BAC99-DD41-D2ED-F83E-544BC88CA8C8}"/>
                  </a:ext>
                </a:extLst>
              </p:cNvPr>
              <p:cNvSpPr/>
              <p:nvPr/>
            </p:nvSpPr>
            <p:spPr>
              <a:xfrm>
                <a:off x="6903720" y="1792224"/>
                <a:ext cx="4389120" cy="960120"/>
              </a:xfrm>
              <a:prstGeom prst="rect">
                <a:avLst/>
              </a:prstGeom>
              <a:noFill/>
              <a:ln/>
            </p:spPr>
            <p:txBody>
              <a:bodyPr wrap="square" rtlCol="0" anchor="ctr"/>
              <a:lstStyle/>
              <a:p>
                <a:pPr marL="0" indent="0">
                  <a:lnSpc>
                    <a:spcPct val="115000"/>
                  </a:lnSpc>
                  <a:buNone/>
                </a:pPr>
                <a:r>
                  <a:rPr lang="it-IT" sz="1200" dirty="0">
                    <a:solidFill>
                      <a:srgbClr val="1B2A4A"/>
                    </a:solidFill>
                    <a:latin typeface="Cambria"/>
                  </a:rPr>
                  <a:t>Caratterizzare sistematicamente i segnali di tossicità muscolare associati ai farmaci utilizzando i dati FAERS, con particolare attenzione agli eventi correlati alla rabdomiolisi</a:t>
                </a:r>
                <a:endParaRPr lang="en-US" sz="1200" dirty="0">
                  <a:latin typeface="Times New Roman" panose="02020603050405020304" pitchFamily="18" charset="0"/>
                  <a:cs typeface="Times New Roman" panose="02020603050405020304" pitchFamily="18" charset="0"/>
                </a:endParaRPr>
              </a:p>
            </p:txBody>
          </p:sp>
          <p:sp>
            <p:nvSpPr>
              <p:cNvPr id="19" name="Text 18">
                <a:extLst>
                  <a:ext uri="{FF2B5EF4-FFF2-40B4-BE49-F238E27FC236}">
                    <a16:creationId xmlns:a16="http://schemas.microsoft.com/office/drawing/2014/main" id="{C75EF631-69DA-04D5-3AF5-FF9AAFD2422B}"/>
                  </a:ext>
                </a:extLst>
              </p:cNvPr>
              <p:cNvSpPr/>
              <p:nvPr/>
            </p:nvSpPr>
            <p:spPr>
              <a:xfrm>
                <a:off x="6926580" y="2857754"/>
                <a:ext cx="4389120" cy="274320"/>
              </a:xfrm>
              <a:prstGeom prst="rect">
                <a:avLst/>
              </a:prstGeom>
              <a:noFill/>
              <a:ln/>
            </p:spPr>
            <p:txBody>
              <a:bodyPr wrap="square" rtlCol="0" anchor="ctr"/>
              <a:lstStyle/>
              <a:p>
                <a:pPr marL="0" indent="0">
                  <a:buNone/>
                </a:pPr>
                <a:r>
                  <a:rPr lang="it-IT" sz="1200" b="1" kern="0" spc="200" dirty="0">
                    <a:solidFill>
                      <a:srgbClr val="2E9E8F"/>
                    </a:solidFill>
                    <a:latin typeface="Times New Roman" panose="02020603050405020304" pitchFamily="18" charset="0"/>
                    <a:ea typeface="Calibri" pitchFamily="34" charset="-122"/>
                    <a:cs typeface="Times New Roman" panose="02020603050405020304" pitchFamily="18" charset="0"/>
                  </a:rPr>
                  <a:t>APPROCCI COMPLEMENTARI</a:t>
                </a:r>
              </a:p>
            </p:txBody>
          </p:sp>
          <p:sp>
            <p:nvSpPr>
              <p:cNvPr id="20" name="Text 19">
                <a:extLst>
                  <a:ext uri="{FF2B5EF4-FFF2-40B4-BE49-F238E27FC236}">
                    <a16:creationId xmlns:a16="http://schemas.microsoft.com/office/drawing/2014/main" id="{AAA23739-486A-0C6F-6E8A-85F1ED458D19}"/>
                  </a:ext>
                </a:extLst>
              </p:cNvPr>
              <p:cNvSpPr/>
              <p:nvPr/>
            </p:nvSpPr>
            <p:spPr>
              <a:xfrm>
                <a:off x="6912864" y="2977896"/>
                <a:ext cx="4389120" cy="1920240"/>
              </a:xfrm>
              <a:prstGeom prst="rect">
                <a:avLst/>
              </a:prstGeom>
              <a:noFill/>
              <a:ln/>
            </p:spPr>
            <p:txBody>
              <a:bodyPr wrap="square" rtlCol="0" anchor="ctr"/>
              <a:lstStyle/>
              <a:p>
                <a:pPr algn="just">
                  <a:lnSpc>
                    <a:spcPct val="125000"/>
                  </a:lnSpc>
                  <a:spcAft>
                    <a:spcPts val="600"/>
                  </a:spcAft>
                  <a:buSzPct val="100000"/>
                </a:pPr>
                <a:r>
                  <a:rPr lang="it-IT" sz="1200" dirty="0">
                    <a:solidFill>
                      <a:srgbClr val="1B2A4A"/>
                    </a:solidFill>
                    <a:latin typeface="Calibri"/>
                  </a:rPr>
                  <a:t>*Analisi di sproporzionalità con ROR, PRR e BCPNN (</a:t>
                </a:r>
                <a:r>
                  <a:rPr lang="it-IT" sz="1200" dirty="0" err="1">
                    <a:solidFill>
                      <a:srgbClr val="1B2A4A"/>
                    </a:solidFill>
                    <a:latin typeface="Calibri"/>
                  </a:rPr>
                  <a:t>Bayesian</a:t>
                </a:r>
                <a:r>
                  <a:rPr lang="it-IT" sz="1200" dirty="0">
                    <a:solidFill>
                      <a:srgbClr val="1B2A4A"/>
                    </a:solidFill>
                    <a:latin typeface="Calibri"/>
                  </a:rPr>
                  <a:t> Confidence </a:t>
                </a:r>
                <a:r>
                  <a:rPr lang="it-IT" sz="1200" dirty="0" err="1">
                    <a:solidFill>
                      <a:srgbClr val="1B2A4A"/>
                    </a:solidFill>
                    <a:latin typeface="Calibri"/>
                  </a:rPr>
                  <a:t>Propagation</a:t>
                </a:r>
                <a:r>
                  <a:rPr lang="it-IT" sz="1200" dirty="0">
                    <a:solidFill>
                      <a:srgbClr val="1B2A4A"/>
                    </a:solidFill>
                    <a:latin typeface="Calibri"/>
                  </a:rPr>
                  <a:t> </a:t>
                </a:r>
                <a:r>
                  <a:rPr lang="it-IT" sz="1200" dirty="0" err="1">
                    <a:solidFill>
                      <a:srgbClr val="1B2A4A"/>
                    </a:solidFill>
                    <a:latin typeface="Calibri"/>
                  </a:rPr>
                  <a:t>Neural</a:t>
                </a:r>
                <a:r>
                  <a:rPr lang="it-IT" sz="1200" dirty="0">
                    <a:solidFill>
                      <a:srgbClr val="1B2A4A"/>
                    </a:solidFill>
                    <a:latin typeface="Calibri"/>
                  </a:rPr>
                  <a:t> Network)</a:t>
                </a:r>
                <a:endParaRPr lang="it-IT" sz="1200" dirty="0"/>
              </a:p>
              <a:p>
                <a:pPr marL="171450" indent="-171450" algn="just">
                  <a:buFont typeface="Arial" panose="020B0604020202020204" pitchFamily="34" charset="0"/>
                  <a:buChar char="•"/>
                </a:pPr>
                <a:r>
                  <a:rPr lang="it-IT" sz="1200" dirty="0">
                    <a:solidFill>
                      <a:srgbClr val="1B2A4A"/>
                    </a:solidFill>
                    <a:latin typeface="Calibri"/>
                  </a:rPr>
                  <a:t>Analisi stratificate per sesso, età e tipologia di segnalatore</a:t>
                </a:r>
              </a:p>
              <a:p>
                <a:pPr marL="171450" indent="-171450" algn="just">
                  <a:buFont typeface="Arial" panose="020B0604020202020204" pitchFamily="34" charset="0"/>
                  <a:buChar char="•"/>
                </a:pPr>
                <a:r>
                  <a:rPr lang="it-IT" sz="1200" dirty="0">
                    <a:solidFill>
                      <a:srgbClr val="1B2A4A"/>
                    </a:solidFill>
                    <a:latin typeface="Calibri"/>
                  </a:rPr>
                  <a:t>Esplorazione delle interazioni farmaco-farmaco</a:t>
                </a:r>
              </a:p>
              <a:p>
                <a:pPr marL="171450" indent="-171450" algn="just">
                  <a:buFont typeface="Arial" panose="020B0604020202020204" pitchFamily="34" charset="0"/>
                  <a:buChar char="•"/>
                </a:pPr>
                <a:r>
                  <a:rPr lang="it-IT" sz="1200" dirty="0">
                    <a:solidFill>
                      <a:srgbClr val="1B2A4A"/>
                    </a:solidFill>
                    <a:latin typeface="Calibri"/>
                  </a:rPr>
                  <a:t>Valutazione della coerenza con WHO </a:t>
                </a:r>
                <a:r>
                  <a:rPr lang="it-IT" sz="1200" dirty="0" err="1">
                    <a:solidFill>
                      <a:srgbClr val="1B2A4A"/>
                    </a:solidFill>
                    <a:latin typeface="Calibri"/>
                  </a:rPr>
                  <a:t>VigiAccess</a:t>
                </a:r>
                <a:r>
                  <a:rPr lang="it-IT" sz="1200" dirty="0">
                    <a:solidFill>
                      <a:srgbClr val="1B2A4A"/>
                    </a:solidFill>
                    <a:latin typeface="Calibri"/>
                  </a:rPr>
                  <a:t> e revisione dei foglietti illustrativi</a:t>
                </a:r>
              </a:p>
            </p:txBody>
          </p:sp>
        </p:grpSp>
      </p:grpSp>
      <p:sp>
        <p:nvSpPr>
          <p:cNvPr id="21" name="CasellaDiTesto 20">
            <a:extLst>
              <a:ext uri="{FF2B5EF4-FFF2-40B4-BE49-F238E27FC236}">
                <a16:creationId xmlns:a16="http://schemas.microsoft.com/office/drawing/2014/main" id="{0DB9D573-29DF-488D-6643-7C29470EA9FA}"/>
              </a:ext>
            </a:extLst>
          </p:cNvPr>
          <p:cNvSpPr txBox="1"/>
          <p:nvPr/>
        </p:nvSpPr>
        <p:spPr>
          <a:xfrm>
            <a:off x="897147" y="764294"/>
            <a:ext cx="595223" cy="369332"/>
          </a:xfrm>
          <a:prstGeom prst="rect">
            <a:avLst/>
          </a:prstGeom>
          <a:noFill/>
        </p:spPr>
        <p:txBody>
          <a:bodyPr wrap="square" rtlCol="0">
            <a:spAutoFit/>
          </a:bodyPr>
          <a:lstStyle/>
          <a:p>
            <a:pPr algn="ctr"/>
            <a:r>
              <a:rPr lang="it-IT" dirty="0">
                <a:solidFill>
                  <a:schemeClr val="bg1"/>
                </a:solidFill>
              </a:rPr>
              <a:t>9</a:t>
            </a:r>
          </a:p>
        </p:txBody>
      </p:sp>
      <p:pic>
        <p:nvPicPr>
          <p:cNvPr id="24" name="Immagine 23">
            <a:extLst>
              <a:ext uri="{FF2B5EF4-FFF2-40B4-BE49-F238E27FC236}">
                <a16:creationId xmlns:a16="http://schemas.microsoft.com/office/drawing/2014/main" id="{46D1FFE4-CD70-94BC-597D-5329A6D4FC2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36848" y1="39072" x2="36848" y2="39072"/>
                        <a14:foregroundMark x1="31373" y1="52524" x2="31373" y2="52524"/>
                        <a14:foregroundMark x1="36441" y1="60800" x2="36441" y2="60800"/>
                        <a14:foregroundMark x1="45103" y1="66403" x2="45103" y2="66403"/>
                        <a14:foregroundMark x1="62447" y1="60393" x2="62447" y2="60393"/>
                        <a14:foregroundMark x1="65654" y1="52802" x2="65654" y2="52802"/>
                        <a14:foregroundMark x1="64970" y1="43991" x2="64970" y2="43991"/>
                        <a14:foregroundMark x1="60843" y1="35736" x2="60843" y2="35736"/>
                        <a14:foregroundMark x1="51240" y1="32934" x2="51240" y2="32934"/>
                        <a14:foregroundMark x1="33768" y1="42943" x2="33768" y2="42943"/>
                        <a14:foregroundMark x1="33768" y1="42943" x2="33768" y2="42943"/>
                        <a14:foregroundMark x1="32571" y1="45466" x2="32571" y2="45466"/>
                        <a14:foregroundMark x1="32314" y1="49594" x2="32314" y2="49594"/>
                        <a14:foregroundMark x1="33640" y1="53208" x2="33640" y2="53208"/>
                        <a14:foregroundMark x1="33768" y1="56394" x2="33768" y2="56394"/>
                        <a14:foregroundMark x1="34175" y1="59731" x2="34175" y2="59731"/>
                        <a14:foregroundMark x1="36570" y1="61997" x2="36570" y2="61997"/>
                        <a14:foregroundMark x1="38302" y1="64136" x2="38302" y2="64136"/>
                        <a14:foregroundMark x1="43648" y1="66660" x2="43648" y2="66660"/>
                        <a14:foregroundMark x1="48567" y1="66403" x2="48567" y2="66403"/>
                        <a14:foregroundMark x1="54448" y1="66275" x2="54448" y2="66275"/>
                        <a14:foregroundMark x1="58041" y1="64542" x2="58041" y2="64542"/>
                        <a14:foregroundMark x1="62853" y1="58790" x2="62853" y2="58790"/>
                        <a14:foregroundMark x1="64050" y1="55731" x2="64050" y2="55731"/>
                        <a14:foregroundMark x1="66168" y1="47327" x2="66168" y2="47327"/>
                        <a14:foregroundMark x1="66168" y1="43734" x2="66168" y2="43734"/>
                        <a14:foregroundMark x1="61506" y1="39457" x2="61506" y2="39457"/>
                        <a14:foregroundMark x1="58854" y1="36527" x2="58854" y2="36527"/>
                        <a14:foregroundMark x1="50834" y1="44269" x2="50834" y2="44269"/>
                        <a14:foregroundMark x1="42985" y1="44140" x2="42985" y2="44140"/>
                        <a14:foregroundMark x1="41510" y1="46942" x2="41510" y2="46942"/>
                        <a14:foregroundMark x1="42173" y1="51732" x2="42173" y2="51732"/>
                        <a14:foregroundMark x1="44718" y1="57335" x2="44718" y2="57335"/>
                        <a14:foregroundMark x1="50834" y1="57870" x2="50834" y2="57870"/>
                        <a14:foregroundMark x1="54705" y1="52802" x2="54705" y2="52802"/>
                        <a14:foregroundMark x1="55774" y1="49337" x2="55774" y2="49337"/>
                        <a14:foregroundMark x1="53507" y1="43071" x2="53507" y2="43071"/>
                        <a14:foregroundMark x1="31651" y1="37062" x2="31651" y2="37062"/>
                        <a14:foregroundMark x1="27117" y1="52139" x2="27117" y2="52139"/>
                        <a14:foregroundMark x1="37254" y1="68135" x2="37254" y2="68135"/>
                        <a14:foregroundMark x1="65911" y1="62404" x2="65911" y2="62404"/>
                        <a14:foregroundMark x1="69247" y1="42665" x2="69247" y2="42665"/>
                      </a14:backgroundRemoval>
                    </a14:imgEffect>
                  </a14:imgLayer>
                </a14:imgProps>
              </a:ext>
            </a:extLst>
          </a:blip>
          <a:stretch>
            <a:fillRect/>
          </a:stretch>
        </p:blipFill>
        <p:spPr>
          <a:xfrm>
            <a:off x="10625582" y="4770120"/>
            <a:ext cx="1725168" cy="1725168"/>
          </a:xfrm>
          <a:prstGeom prst="rect">
            <a:avLst/>
          </a:prstGeom>
        </p:spPr>
      </p:pic>
      <p:sp>
        <p:nvSpPr>
          <p:cNvPr id="3" name="Shape 6">
            <a:extLst>
              <a:ext uri="{FF2B5EF4-FFF2-40B4-BE49-F238E27FC236}">
                <a16:creationId xmlns:a16="http://schemas.microsoft.com/office/drawing/2014/main" id="{776411A8-95F3-06AC-BBDD-78730EC9AA7F}"/>
              </a:ext>
            </a:extLst>
          </p:cNvPr>
          <p:cNvSpPr/>
          <p:nvPr/>
        </p:nvSpPr>
        <p:spPr>
          <a:xfrm>
            <a:off x="985520" y="4718304"/>
            <a:ext cx="329184" cy="329184"/>
          </a:xfrm>
          <a:prstGeom prst="ellipse">
            <a:avLst/>
          </a:prstGeom>
          <a:solidFill>
            <a:srgbClr val="1B2A4A"/>
          </a:solidFill>
          <a:ln/>
        </p:spPr>
      </p:sp>
    </p:spTree>
    <p:extLst>
      <p:ext uri="{BB962C8B-B14F-4D97-AF65-F5344CB8AC3E}">
        <p14:creationId xmlns:p14="http://schemas.microsoft.com/office/powerpoint/2010/main" val="32843109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CasellaDiTesto 39">
            <a:extLst>
              <a:ext uri="{FF2B5EF4-FFF2-40B4-BE49-F238E27FC236}">
                <a16:creationId xmlns:a16="http://schemas.microsoft.com/office/drawing/2014/main" id="{EA0DB78F-F599-1C5E-A93C-4E60A6BD8F2C}"/>
              </a:ext>
            </a:extLst>
          </p:cNvPr>
          <p:cNvSpPr txBox="1"/>
          <p:nvPr/>
        </p:nvSpPr>
        <p:spPr>
          <a:xfrm>
            <a:off x="897147" y="764294"/>
            <a:ext cx="595223"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white"/>
                </a:solidFill>
                <a:effectLst/>
                <a:uLnTx/>
                <a:uFillTx/>
                <a:latin typeface="Century Gothic" panose="020B0502020202020204"/>
                <a:ea typeface="+mn-ea"/>
                <a:cs typeface="+mn-cs"/>
              </a:rPr>
              <a:t>10</a:t>
            </a:r>
          </a:p>
        </p:txBody>
      </p:sp>
      <p:grpSp>
        <p:nvGrpSpPr>
          <p:cNvPr id="3" name="Gruppo 2">
            <a:extLst>
              <a:ext uri="{FF2B5EF4-FFF2-40B4-BE49-F238E27FC236}">
                <a16:creationId xmlns:a16="http://schemas.microsoft.com/office/drawing/2014/main" id="{3C1C3A60-B3C8-478A-932A-D582CD8B22A9}"/>
              </a:ext>
            </a:extLst>
          </p:cNvPr>
          <p:cNvGrpSpPr/>
          <p:nvPr/>
        </p:nvGrpSpPr>
        <p:grpSpPr>
          <a:xfrm>
            <a:off x="1365069" y="411480"/>
            <a:ext cx="10908846" cy="5760720"/>
            <a:chOff x="1365069" y="411480"/>
            <a:chExt cx="10908846" cy="5760720"/>
          </a:xfrm>
        </p:grpSpPr>
        <p:sp>
          <p:nvSpPr>
            <p:cNvPr id="39" name="Text 0">
              <a:extLst>
                <a:ext uri="{FF2B5EF4-FFF2-40B4-BE49-F238E27FC236}">
                  <a16:creationId xmlns:a16="http://schemas.microsoft.com/office/drawing/2014/main" id="{6EA584D1-9590-A700-3357-941BC131B027}"/>
                </a:ext>
              </a:extLst>
            </p:cNvPr>
            <p:cNvSpPr/>
            <p:nvPr/>
          </p:nvSpPr>
          <p:spPr>
            <a:xfrm>
              <a:off x="1758315" y="411480"/>
              <a:ext cx="10058400" cy="640080"/>
            </a:xfrm>
            <a:prstGeom prst="rect">
              <a:avLst/>
            </a:prstGeom>
            <a:noFill/>
            <a:ln/>
          </p:spPr>
          <p:txBody>
            <a:bodyPr wrap="square" rtlCol="0" anchor="ctr"/>
            <a:lstStyle/>
            <a:p>
              <a:pPr marL="0" indent="0">
                <a:buNone/>
              </a:pPr>
              <a:r>
                <a:rPr sz="3000" b="1" dirty="0" err="1">
                  <a:solidFill>
                    <a:srgbClr val="1B2A4A"/>
                  </a:solidFill>
                  <a:latin typeface="Cambria"/>
                </a:rPr>
                <a:t>Disegno</a:t>
              </a:r>
              <a:r>
                <a:rPr sz="3000" b="1" dirty="0">
                  <a:solidFill>
                    <a:srgbClr val="1B2A4A"/>
                  </a:solidFill>
                  <a:latin typeface="Cambria"/>
                </a:rPr>
                <a:t> </a:t>
              </a:r>
              <a:r>
                <a:rPr sz="3000" b="1" dirty="0" err="1">
                  <a:solidFill>
                    <a:srgbClr val="1B2A4A"/>
                  </a:solidFill>
                  <a:latin typeface="Cambria"/>
                </a:rPr>
                <a:t>dello</a:t>
              </a:r>
              <a:r>
                <a:rPr sz="3000" b="1" dirty="0">
                  <a:solidFill>
                    <a:srgbClr val="1B2A4A"/>
                  </a:solidFill>
                  <a:latin typeface="Cambria"/>
                </a:rPr>
                <a:t> studio e </a:t>
              </a:r>
              <a:r>
                <a:rPr sz="3000" b="1" dirty="0" err="1">
                  <a:solidFill>
                    <a:srgbClr val="1B2A4A"/>
                  </a:solidFill>
                  <a:latin typeface="Cambria"/>
                </a:rPr>
                <a:t>metodologia</a:t>
              </a:r>
              <a:endParaRPr lang="en-US" sz="3000" dirty="0"/>
            </a:p>
          </p:txBody>
        </p:sp>
        <p:sp>
          <p:nvSpPr>
            <p:cNvPr id="41" name="Text 1">
              <a:extLst>
                <a:ext uri="{FF2B5EF4-FFF2-40B4-BE49-F238E27FC236}">
                  <a16:creationId xmlns:a16="http://schemas.microsoft.com/office/drawing/2014/main" id="{EA223418-63EB-9041-87CD-3FF6285726F8}"/>
                </a:ext>
              </a:extLst>
            </p:cNvPr>
            <p:cNvSpPr/>
            <p:nvPr/>
          </p:nvSpPr>
          <p:spPr>
            <a:xfrm>
              <a:off x="1758315" y="960120"/>
              <a:ext cx="10515600" cy="365760"/>
            </a:xfrm>
            <a:prstGeom prst="rect">
              <a:avLst/>
            </a:prstGeom>
            <a:noFill/>
            <a:ln/>
          </p:spPr>
          <p:txBody>
            <a:bodyPr wrap="square" rtlCol="0" anchor="ctr"/>
            <a:lstStyle/>
            <a:p>
              <a:pPr marL="0" indent="0">
                <a:buNone/>
              </a:pPr>
              <a:r>
                <a:rPr sz="1400" i="1" dirty="0">
                  <a:solidFill>
                    <a:srgbClr val="5B6B87"/>
                  </a:solidFill>
                  <a:latin typeface="Calibri"/>
                </a:rPr>
                <a:t>Fonte </a:t>
              </a:r>
              <a:r>
                <a:rPr sz="1400" i="1" dirty="0" err="1">
                  <a:solidFill>
                    <a:srgbClr val="5B6B87"/>
                  </a:solidFill>
                  <a:latin typeface="Calibri"/>
                </a:rPr>
                <a:t>dei</a:t>
              </a:r>
              <a:r>
                <a:rPr sz="1400" i="1" dirty="0">
                  <a:solidFill>
                    <a:srgbClr val="5B6B87"/>
                  </a:solidFill>
                  <a:latin typeface="Calibri"/>
                </a:rPr>
                <a:t> </a:t>
              </a:r>
              <a:r>
                <a:rPr sz="1400" i="1" dirty="0" err="1">
                  <a:solidFill>
                    <a:srgbClr val="5B6B87"/>
                  </a:solidFill>
                  <a:latin typeface="Calibri"/>
                </a:rPr>
                <a:t>dati</a:t>
              </a:r>
              <a:r>
                <a:rPr sz="1400" i="1" dirty="0">
                  <a:solidFill>
                    <a:srgbClr val="5B6B87"/>
                  </a:solidFill>
                  <a:latin typeface="Calibri"/>
                </a:rPr>
                <a:t>, </a:t>
              </a:r>
              <a:r>
                <a:rPr sz="1400" i="1" dirty="0" err="1">
                  <a:solidFill>
                    <a:srgbClr val="5B6B87"/>
                  </a:solidFill>
                  <a:latin typeface="Calibri"/>
                </a:rPr>
                <a:t>selezione</a:t>
              </a:r>
              <a:r>
                <a:rPr sz="1400" i="1" dirty="0">
                  <a:solidFill>
                    <a:srgbClr val="5B6B87"/>
                  </a:solidFill>
                  <a:latin typeface="Calibri"/>
                </a:rPr>
                <a:t> </a:t>
              </a:r>
              <a:r>
                <a:rPr sz="1400" i="1" dirty="0" err="1">
                  <a:solidFill>
                    <a:srgbClr val="5B6B87"/>
                  </a:solidFill>
                  <a:latin typeface="Calibri"/>
                </a:rPr>
                <a:t>degli</a:t>
              </a:r>
              <a:r>
                <a:rPr sz="1400" i="1" dirty="0">
                  <a:solidFill>
                    <a:srgbClr val="5B6B87"/>
                  </a:solidFill>
                  <a:latin typeface="Calibri"/>
                </a:rPr>
                <a:t> </a:t>
              </a:r>
              <a:r>
                <a:rPr sz="1400" i="1" dirty="0" err="1">
                  <a:solidFill>
                    <a:srgbClr val="5B6B87"/>
                  </a:solidFill>
                  <a:latin typeface="Calibri"/>
                </a:rPr>
                <a:t>eventi</a:t>
              </a:r>
              <a:r>
                <a:rPr sz="1400" i="1" dirty="0">
                  <a:solidFill>
                    <a:srgbClr val="5B6B87"/>
                  </a:solidFill>
                  <a:latin typeface="Calibri"/>
                </a:rPr>
                <a:t> e </a:t>
              </a:r>
              <a:r>
                <a:rPr sz="1400" i="1" dirty="0" err="1">
                  <a:solidFill>
                    <a:srgbClr val="5B6B87"/>
                  </a:solidFill>
                  <a:latin typeface="Calibri"/>
                </a:rPr>
                <a:t>metriche</a:t>
              </a:r>
              <a:r>
                <a:rPr sz="1400" i="1" dirty="0">
                  <a:solidFill>
                    <a:srgbClr val="5B6B87"/>
                  </a:solidFill>
                  <a:latin typeface="Calibri"/>
                </a:rPr>
                <a:t> di </a:t>
              </a:r>
              <a:r>
                <a:rPr sz="1400" i="1" dirty="0" err="1">
                  <a:solidFill>
                    <a:srgbClr val="5B6B87"/>
                  </a:solidFill>
                  <a:latin typeface="Calibri"/>
                </a:rPr>
                <a:t>sproporzionalità</a:t>
              </a:r>
              <a:endParaRPr lang="en-US" sz="1400" dirty="0"/>
            </a:p>
          </p:txBody>
        </p:sp>
        <p:grpSp>
          <p:nvGrpSpPr>
            <p:cNvPr id="42" name="Gruppo 41">
              <a:extLst>
                <a:ext uri="{FF2B5EF4-FFF2-40B4-BE49-F238E27FC236}">
                  <a16:creationId xmlns:a16="http://schemas.microsoft.com/office/drawing/2014/main" id="{07ED544B-CDDD-8400-7A63-3CE91045C7D9}"/>
                </a:ext>
              </a:extLst>
            </p:cNvPr>
            <p:cNvGrpSpPr/>
            <p:nvPr/>
          </p:nvGrpSpPr>
          <p:grpSpPr>
            <a:xfrm>
              <a:off x="1365069" y="1600200"/>
              <a:ext cx="10618741" cy="4572000"/>
              <a:chOff x="536939" y="1600200"/>
              <a:chExt cx="10618741" cy="4572000"/>
            </a:xfrm>
          </p:grpSpPr>
          <p:sp>
            <p:nvSpPr>
              <p:cNvPr id="43" name="Shape 2">
                <a:extLst>
                  <a:ext uri="{FF2B5EF4-FFF2-40B4-BE49-F238E27FC236}">
                    <a16:creationId xmlns:a16="http://schemas.microsoft.com/office/drawing/2014/main" id="{F8D325D4-D75D-C6D1-CDB1-8B23443844CC}"/>
                  </a:ext>
                </a:extLst>
              </p:cNvPr>
              <p:cNvSpPr/>
              <p:nvPr/>
            </p:nvSpPr>
            <p:spPr>
              <a:xfrm>
                <a:off x="548640" y="1600200"/>
                <a:ext cx="2514600" cy="1417320"/>
              </a:xfrm>
              <a:prstGeom prst="roundRect">
                <a:avLst>
                  <a:gd name="adj" fmla="val 4516"/>
                </a:avLst>
              </a:prstGeom>
              <a:solidFill>
                <a:srgbClr val="1B2A4A"/>
              </a:solidFill>
              <a:ln/>
              <a:effectLst>
                <a:outerShdw blurRad="101600" dist="38100" dir="2700000" algn="bl" rotWithShape="0">
                  <a:srgbClr val="1B2A4A">
                    <a:alpha val="15000"/>
                  </a:srgbClr>
                </a:outerShdw>
              </a:effectLst>
            </p:spPr>
            <p:txBody>
              <a:bodyPr/>
              <a:lstStyle/>
              <a:p>
                <a:endParaRPr/>
              </a:p>
            </p:txBody>
          </p:sp>
          <p:sp>
            <p:nvSpPr>
              <p:cNvPr id="44" name="Text 3">
                <a:extLst>
                  <a:ext uri="{FF2B5EF4-FFF2-40B4-BE49-F238E27FC236}">
                    <a16:creationId xmlns:a16="http://schemas.microsoft.com/office/drawing/2014/main" id="{A026DFF8-CFB3-828C-FB64-29EA353B2E97}"/>
                  </a:ext>
                </a:extLst>
              </p:cNvPr>
              <p:cNvSpPr/>
              <p:nvPr/>
            </p:nvSpPr>
            <p:spPr>
              <a:xfrm>
                <a:off x="548640" y="1691640"/>
                <a:ext cx="2514600" cy="640080"/>
              </a:xfrm>
              <a:prstGeom prst="rect">
                <a:avLst/>
              </a:prstGeom>
              <a:noFill/>
              <a:ln/>
            </p:spPr>
            <p:txBody>
              <a:bodyPr wrap="square" rtlCol="0" anchor="ctr"/>
              <a:lstStyle/>
              <a:p>
                <a:pPr marL="0" indent="0" algn="ctr">
                  <a:buNone/>
                </a:pPr>
                <a:r>
                  <a:rPr sz="3000" b="1">
                    <a:solidFill>
                      <a:srgbClr val="2E9E8F"/>
                    </a:solidFill>
                    <a:latin typeface="Cambria"/>
                  </a:rPr>
                  <a:t>21</a:t>
                </a:r>
                <a:endParaRPr lang="en-US" sz="3000" dirty="0"/>
              </a:p>
            </p:txBody>
          </p:sp>
          <p:sp>
            <p:nvSpPr>
              <p:cNvPr id="45" name="Text 4">
                <a:extLst>
                  <a:ext uri="{FF2B5EF4-FFF2-40B4-BE49-F238E27FC236}">
                    <a16:creationId xmlns:a16="http://schemas.microsoft.com/office/drawing/2014/main" id="{F98AC4DA-5B58-6E5C-9529-FFCD3994B89E}"/>
                  </a:ext>
                </a:extLst>
              </p:cNvPr>
              <p:cNvSpPr/>
              <p:nvPr/>
            </p:nvSpPr>
            <p:spPr>
              <a:xfrm>
                <a:off x="685800" y="2331720"/>
                <a:ext cx="2240280" cy="594360"/>
              </a:xfrm>
              <a:prstGeom prst="rect">
                <a:avLst/>
              </a:prstGeom>
              <a:noFill/>
              <a:ln/>
            </p:spPr>
            <p:txBody>
              <a:bodyPr wrap="square" rtlCol="0" anchor="ctr"/>
              <a:lstStyle/>
              <a:p>
                <a:pPr marL="0" indent="0" algn="ctr">
                  <a:lnSpc>
                    <a:spcPct val="105000"/>
                  </a:lnSpc>
                  <a:buNone/>
                </a:pPr>
                <a:r>
                  <a:rPr sz="1050" dirty="0">
                    <a:solidFill>
                      <a:srgbClr val="EAF0FB"/>
                    </a:solidFill>
                    <a:latin typeface="Calibri"/>
                  </a:rPr>
                  <a:t>anni di</a:t>
                </a:r>
                <a:endParaRPr lang="en-US" sz="1050" dirty="0"/>
              </a:p>
              <a:p>
                <a:pPr algn="ctr"/>
                <a:r>
                  <a:rPr sz="1050" dirty="0" err="1">
                    <a:solidFill>
                      <a:srgbClr val="EAF0FB"/>
                    </a:solidFill>
                    <a:latin typeface="Calibri"/>
                  </a:rPr>
                  <a:t>osservazione</a:t>
                </a:r>
                <a:endParaRPr sz="1050" dirty="0">
                  <a:solidFill>
                    <a:srgbClr val="EAF0FB"/>
                  </a:solidFill>
                  <a:latin typeface="Calibri"/>
                </a:endParaRPr>
              </a:p>
              <a:p>
                <a:pPr algn="ctr"/>
                <a:r>
                  <a:rPr sz="1050" dirty="0">
                    <a:solidFill>
                      <a:srgbClr val="EAF0FB"/>
                    </a:solidFill>
                    <a:latin typeface="Calibri"/>
                  </a:rPr>
                  <a:t>(Q1 2004–Q4 2024)</a:t>
                </a:r>
              </a:p>
            </p:txBody>
          </p:sp>
          <p:sp>
            <p:nvSpPr>
              <p:cNvPr id="46" name="Shape 5">
                <a:extLst>
                  <a:ext uri="{FF2B5EF4-FFF2-40B4-BE49-F238E27FC236}">
                    <a16:creationId xmlns:a16="http://schemas.microsoft.com/office/drawing/2014/main" id="{4D726EC3-30BE-B26E-B974-F88C77AB5E15}"/>
                  </a:ext>
                </a:extLst>
              </p:cNvPr>
              <p:cNvSpPr/>
              <p:nvPr/>
            </p:nvSpPr>
            <p:spPr>
              <a:xfrm>
                <a:off x="3246120" y="1600200"/>
                <a:ext cx="2514600" cy="1417320"/>
              </a:xfrm>
              <a:prstGeom prst="roundRect">
                <a:avLst>
                  <a:gd name="adj" fmla="val 4516"/>
                </a:avLst>
              </a:prstGeom>
              <a:solidFill>
                <a:srgbClr val="1B2A4A"/>
              </a:solidFill>
              <a:ln/>
              <a:effectLst>
                <a:outerShdw blurRad="101600" dist="38100" dir="2700000" algn="bl" rotWithShape="0">
                  <a:srgbClr val="1B2A4A">
                    <a:alpha val="15000"/>
                  </a:srgbClr>
                </a:outerShdw>
              </a:effectLst>
            </p:spPr>
            <p:txBody>
              <a:bodyPr/>
              <a:lstStyle/>
              <a:p>
                <a:endParaRPr/>
              </a:p>
            </p:txBody>
          </p:sp>
          <p:sp>
            <p:nvSpPr>
              <p:cNvPr id="47" name="Text 6">
                <a:extLst>
                  <a:ext uri="{FF2B5EF4-FFF2-40B4-BE49-F238E27FC236}">
                    <a16:creationId xmlns:a16="http://schemas.microsoft.com/office/drawing/2014/main" id="{2AEF4456-2703-237C-5FE4-8873A475D02C}"/>
                  </a:ext>
                </a:extLst>
              </p:cNvPr>
              <p:cNvSpPr/>
              <p:nvPr/>
            </p:nvSpPr>
            <p:spPr>
              <a:xfrm>
                <a:off x="3246120" y="1691640"/>
                <a:ext cx="2514600" cy="640080"/>
              </a:xfrm>
              <a:prstGeom prst="rect">
                <a:avLst/>
              </a:prstGeom>
              <a:noFill/>
              <a:ln/>
            </p:spPr>
            <p:txBody>
              <a:bodyPr wrap="square" rtlCol="0" anchor="ctr"/>
              <a:lstStyle/>
              <a:p>
                <a:pPr marL="0" indent="0" algn="ctr">
                  <a:buNone/>
                </a:pPr>
                <a:r>
                  <a:rPr sz="3000" b="1">
                    <a:solidFill>
                      <a:srgbClr val="2E9E8F"/>
                    </a:solidFill>
                    <a:latin typeface="Cambria"/>
                  </a:rPr>
                  <a:t>49.289</a:t>
                </a:r>
                <a:endParaRPr lang="en-US" sz="3000" dirty="0"/>
              </a:p>
            </p:txBody>
          </p:sp>
          <p:sp>
            <p:nvSpPr>
              <p:cNvPr id="48" name="Text 7">
                <a:extLst>
                  <a:ext uri="{FF2B5EF4-FFF2-40B4-BE49-F238E27FC236}">
                    <a16:creationId xmlns:a16="http://schemas.microsoft.com/office/drawing/2014/main" id="{09DE9E55-031F-38EB-F1DB-A05293AA3375}"/>
                  </a:ext>
                </a:extLst>
              </p:cNvPr>
              <p:cNvSpPr/>
              <p:nvPr/>
            </p:nvSpPr>
            <p:spPr>
              <a:xfrm>
                <a:off x="3383280" y="2331720"/>
                <a:ext cx="2240280" cy="594360"/>
              </a:xfrm>
              <a:prstGeom prst="rect">
                <a:avLst/>
              </a:prstGeom>
              <a:noFill/>
              <a:ln/>
            </p:spPr>
            <p:txBody>
              <a:bodyPr wrap="square" rtlCol="0" anchor="ctr"/>
              <a:lstStyle/>
              <a:p>
                <a:pPr marL="0" indent="0" algn="ctr">
                  <a:lnSpc>
                    <a:spcPct val="105000"/>
                  </a:lnSpc>
                  <a:buNone/>
                </a:pPr>
                <a:r>
                  <a:rPr sz="1050">
                    <a:solidFill>
                      <a:srgbClr val="EAF0FB"/>
                    </a:solidFill>
                    <a:latin typeface="Calibri"/>
                  </a:rPr>
                  <a:t>segnalazioni</a:t>
                </a:r>
                <a:endParaRPr lang="en-US" sz="1050" dirty="0"/>
              </a:p>
              <a:p>
                <a:pPr algn="ctr"/>
                <a:r>
                  <a:rPr sz="1050">
                    <a:solidFill>
                      <a:srgbClr val="EAF0FB"/>
                    </a:solidFill>
                    <a:latin typeface="Calibri"/>
                  </a:rPr>
                  <a:t>di tossicità muscolare</a:t>
                </a:r>
              </a:p>
            </p:txBody>
          </p:sp>
          <p:sp>
            <p:nvSpPr>
              <p:cNvPr id="49" name="Shape 8">
                <a:extLst>
                  <a:ext uri="{FF2B5EF4-FFF2-40B4-BE49-F238E27FC236}">
                    <a16:creationId xmlns:a16="http://schemas.microsoft.com/office/drawing/2014/main" id="{7645B645-4D9D-8B8B-A81D-7B6E8FDD562E}"/>
                  </a:ext>
                </a:extLst>
              </p:cNvPr>
              <p:cNvSpPr/>
              <p:nvPr/>
            </p:nvSpPr>
            <p:spPr>
              <a:xfrm>
                <a:off x="5943600" y="1600200"/>
                <a:ext cx="2514600" cy="1417320"/>
              </a:xfrm>
              <a:prstGeom prst="roundRect">
                <a:avLst>
                  <a:gd name="adj" fmla="val 4516"/>
                </a:avLst>
              </a:prstGeom>
              <a:solidFill>
                <a:srgbClr val="1B2A4A"/>
              </a:solidFill>
              <a:ln/>
              <a:effectLst>
                <a:outerShdw blurRad="101600" dist="38100" dir="2700000" algn="bl" rotWithShape="0">
                  <a:srgbClr val="1B2A4A">
                    <a:alpha val="15000"/>
                  </a:srgbClr>
                </a:outerShdw>
              </a:effectLst>
            </p:spPr>
            <p:txBody>
              <a:bodyPr/>
              <a:lstStyle/>
              <a:p>
                <a:endParaRPr/>
              </a:p>
            </p:txBody>
          </p:sp>
          <p:sp>
            <p:nvSpPr>
              <p:cNvPr id="50" name="Text 9">
                <a:extLst>
                  <a:ext uri="{FF2B5EF4-FFF2-40B4-BE49-F238E27FC236}">
                    <a16:creationId xmlns:a16="http://schemas.microsoft.com/office/drawing/2014/main" id="{E2AA2E31-CF97-77F2-AE00-62CFB0F9BD59}"/>
                  </a:ext>
                </a:extLst>
              </p:cNvPr>
              <p:cNvSpPr/>
              <p:nvPr/>
            </p:nvSpPr>
            <p:spPr>
              <a:xfrm>
                <a:off x="5943600" y="1691640"/>
                <a:ext cx="2514600" cy="640080"/>
              </a:xfrm>
              <a:prstGeom prst="rect">
                <a:avLst/>
              </a:prstGeom>
              <a:noFill/>
              <a:ln/>
            </p:spPr>
            <p:txBody>
              <a:bodyPr wrap="square" rtlCol="0" anchor="ctr"/>
              <a:lstStyle/>
              <a:p>
                <a:pPr marL="0" indent="0" algn="ctr">
                  <a:buNone/>
                </a:pPr>
                <a:r>
                  <a:rPr sz="3000" b="1">
                    <a:solidFill>
                      <a:srgbClr val="2E9E8F"/>
                    </a:solidFill>
                    <a:latin typeface="Cambria"/>
                  </a:rPr>
                  <a:t>220</a:t>
                </a:r>
                <a:endParaRPr lang="en-US" sz="3000" dirty="0"/>
              </a:p>
            </p:txBody>
          </p:sp>
          <p:sp>
            <p:nvSpPr>
              <p:cNvPr id="51" name="Text 10">
                <a:extLst>
                  <a:ext uri="{FF2B5EF4-FFF2-40B4-BE49-F238E27FC236}">
                    <a16:creationId xmlns:a16="http://schemas.microsoft.com/office/drawing/2014/main" id="{74C365A8-E497-84D4-23ED-2EC32620BBCD}"/>
                  </a:ext>
                </a:extLst>
              </p:cNvPr>
              <p:cNvSpPr/>
              <p:nvPr/>
            </p:nvSpPr>
            <p:spPr>
              <a:xfrm>
                <a:off x="6080760" y="2331720"/>
                <a:ext cx="2240280" cy="594360"/>
              </a:xfrm>
              <a:prstGeom prst="rect">
                <a:avLst/>
              </a:prstGeom>
              <a:noFill/>
              <a:ln/>
            </p:spPr>
            <p:txBody>
              <a:bodyPr wrap="square" rtlCol="0" anchor="ctr"/>
              <a:lstStyle/>
              <a:p>
                <a:pPr marL="0" indent="0" algn="ctr">
                  <a:lnSpc>
                    <a:spcPct val="105000"/>
                  </a:lnSpc>
                  <a:buNone/>
                </a:pPr>
                <a:r>
                  <a:rPr sz="1050">
                    <a:solidFill>
                      <a:srgbClr val="EAF0FB"/>
                    </a:solidFill>
                    <a:latin typeface="Calibri"/>
                  </a:rPr>
                  <a:t>farmaci</a:t>
                </a:r>
                <a:endParaRPr lang="en-US" sz="1050" dirty="0"/>
              </a:p>
              <a:p>
                <a:pPr algn="ctr"/>
                <a:r>
                  <a:rPr sz="1050">
                    <a:solidFill>
                      <a:srgbClr val="EAF0FB"/>
                    </a:solidFill>
                    <a:latin typeface="Calibri"/>
                  </a:rPr>
                  <a:t>con segnali positivi</a:t>
                </a:r>
              </a:p>
            </p:txBody>
          </p:sp>
          <p:sp>
            <p:nvSpPr>
              <p:cNvPr id="52" name="Shape 11">
                <a:extLst>
                  <a:ext uri="{FF2B5EF4-FFF2-40B4-BE49-F238E27FC236}">
                    <a16:creationId xmlns:a16="http://schemas.microsoft.com/office/drawing/2014/main" id="{AEDAA53B-7B2D-7A55-2E23-F2ED6DCDB030}"/>
                  </a:ext>
                </a:extLst>
              </p:cNvPr>
              <p:cNvSpPr/>
              <p:nvPr/>
            </p:nvSpPr>
            <p:spPr>
              <a:xfrm>
                <a:off x="8641080" y="1600200"/>
                <a:ext cx="2514600" cy="1417320"/>
              </a:xfrm>
              <a:prstGeom prst="roundRect">
                <a:avLst>
                  <a:gd name="adj" fmla="val 4516"/>
                </a:avLst>
              </a:prstGeom>
              <a:solidFill>
                <a:srgbClr val="1B2A4A"/>
              </a:solidFill>
              <a:ln/>
              <a:effectLst>
                <a:outerShdw blurRad="101600" dist="38100" dir="2700000" algn="bl" rotWithShape="0">
                  <a:srgbClr val="1B2A4A">
                    <a:alpha val="15000"/>
                  </a:srgbClr>
                </a:outerShdw>
              </a:effectLst>
            </p:spPr>
            <p:txBody>
              <a:bodyPr/>
              <a:lstStyle/>
              <a:p>
                <a:endParaRPr/>
              </a:p>
            </p:txBody>
          </p:sp>
          <p:sp>
            <p:nvSpPr>
              <p:cNvPr id="53" name="Text 12">
                <a:extLst>
                  <a:ext uri="{FF2B5EF4-FFF2-40B4-BE49-F238E27FC236}">
                    <a16:creationId xmlns:a16="http://schemas.microsoft.com/office/drawing/2014/main" id="{8234C496-71A6-6BB4-C5DE-7591587E3ED8}"/>
                  </a:ext>
                </a:extLst>
              </p:cNvPr>
              <p:cNvSpPr/>
              <p:nvPr/>
            </p:nvSpPr>
            <p:spPr>
              <a:xfrm>
                <a:off x="8641080" y="1691640"/>
                <a:ext cx="2514600" cy="640080"/>
              </a:xfrm>
              <a:prstGeom prst="rect">
                <a:avLst/>
              </a:prstGeom>
              <a:noFill/>
              <a:ln/>
            </p:spPr>
            <p:txBody>
              <a:bodyPr wrap="square" rtlCol="0" anchor="ctr"/>
              <a:lstStyle/>
              <a:p>
                <a:pPr marL="0" indent="0" algn="ctr">
                  <a:buNone/>
                </a:pPr>
                <a:r>
                  <a:rPr sz="3000" b="1">
                    <a:solidFill>
                      <a:srgbClr val="2E9E8F"/>
                    </a:solidFill>
                    <a:latin typeface="Cambria"/>
                  </a:rPr>
                  <a:t>11</a:t>
                </a:r>
                <a:endParaRPr lang="en-US" sz="3000" dirty="0"/>
              </a:p>
            </p:txBody>
          </p:sp>
          <p:sp>
            <p:nvSpPr>
              <p:cNvPr id="54" name="Text 13">
                <a:extLst>
                  <a:ext uri="{FF2B5EF4-FFF2-40B4-BE49-F238E27FC236}">
                    <a16:creationId xmlns:a16="http://schemas.microsoft.com/office/drawing/2014/main" id="{FE022EF5-0B11-C1FA-4C2C-7DBDE7A1B0E5}"/>
                  </a:ext>
                </a:extLst>
              </p:cNvPr>
              <p:cNvSpPr/>
              <p:nvPr/>
            </p:nvSpPr>
            <p:spPr>
              <a:xfrm>
                <a:off x="8778240" y="2331720"/>
                <a:ext cx="2240280" cy="594360"/>
              </a:xfrm>
              <a:prstGeom prst="rect">
                <a:avLst/>
              </a:prstGeom>
              <a:noFill/>
              <a:ln/>
            </p:spPr>
            <p:txBody>
              <a:bodyPr wrap="square" rtlCol="0" anchor="ctr"/>
              <a:lstStyle/>
              <a:p>
                <a:pPr marL="0" indent="0" algn="ctr">
                  <a:lnSpc>
                    <a:spcPct val="105000"/>
                  </a:lnSpc>
                  <a:buNone/>
                </a:pPr>
                <a:r>
                  <a:rPr sz="1050" dirty="0">
                    <a:solidFill>
                      <a:srgbClr val="EAF0FB"/>
                    </a:solidFill>
                    <a:latin typeface="Calibri"/>
                  </a:rPr>
                  <a:t>PT</a:t>
                </a:r>
                <a:r>
                  <a:rPr sz="1050" dirty="0">
                    <a:solidFill>
                      <a:srgbClr val="FF0000"/>
                    </a:solidFill>
                    <a:latin typeface="Calibri"/>
                  </a:rPr>
                  <a:t> </a:t>
                </a:r>
                <a:r>
                  <a:rPr sz="1050" dirty="0">
                    <a:solidFill>
                      <a:srgbClr val="EAF0FB"/>
                    </a:solidFill>
                    <a:latin typeface="Calibri"/>
                  </a:rPr>
                  <a:t>MedDRA</a:t>
                </a:r>
                <a:endParaRPr lang="en-US" sz="1050" dirty="0"/>
              </a:p>
              <a:p>
                <a:pPr algn="ctr"/>
                <a:r>
                  <a:rPr sz="1050" dirty="0" err="1">
                    <a:solidFill>
                      <a:srgbClr val="EAF0FB"/>
                    </a:solidFill>
                    <a:latin typeface="Calibri"/>
                  </a:rPr>
                  <a:t>analizzati</a:t>
                </a:r>
                <a:endParaRPr sz="1050" dirty="0">
                  <a:solidFill>
                    <a:srgbClr val="EAF0FB"/>
                  </a:solidFill>
                  <a:latin typeface="Calibri"/>
                </a:endParaRPr>
              </a:p>
            </p:txBody>
          </p:sp>
          <p:sp>
            <p:nvSpPr>
              <p:cNvPr id="55" name="Text 14">
                <a:extLst>
                  <a:ext uri="{FF2B5EF4-FFF2-40B4-BE49-F238E27FC236}">
                    <a16:creationId xmlns:a16="http://schemas.microsoft.com/office/drawing/2014/main" id="{BCFEEB37-8FE8-4C44-B501-0996980A57F5}"/>
                  </a:ext>
                </a:extLst>
              </p:cNvPr>
              <p:cNvSpPr/>
              <p:nvPr/>
            </p:nvSpPr>
            <p:spPr>
              <a:xfrm>
                <a:off x="548640" y="3337560"/>
                <a:ext cx="4572000" cy="274320"/>
              </a:xfrm>
              <a:prstGeom prst="rect">
                <a:avLst/>
              </a:prstGeom>
              <a:noFill/>
              <a:ln/>
            </p:spPr>
            <p:txBody>
              <a:bodyPr wrap="square" rtlCol="0" anchor="ctr"/>
              <a:lstStyle/>
              <a:p>
                <a:pPr marL="0" indent="0">
                  <a:buNone/>
                </a:pPr>
                <a:r>
                  <a:rPr sz="1200" b="1">
                    <a:solidFill>
                      <a:srgbClr val="2E9E8F"/>
                    </a:solidFill>
                    <a:latin typeface="Calibri"/>
                  </a:rPr>
                  <a:t>PERCORSO ANALITICO</a:t>
                </a:r>
                <a:endParaRPr lang="en-US" sz="1200" dirty="0"/>
              </a:p>
            </p:txBody>
          </p:sp>
          <p:sp>
            <p:nvSpPr>
              <p:cNvPr id="56" name="Shape 15">
                <a:extLst>
                  <a:ext uri="{FF2B5EF4-FFF2-40B4-BE49-F238E27FC236}">
                    <a16:creationId xmlns:a16="http://schemas.microsoft.com/office/drawing/2014/main" id="{CCB75F30-E9C8-9FF7-123F-5F37A81DBC24}"/>
                  </a:ext>
                </a:extLst>
              </p:cNvPr>
              <p:cNvSpPr/>
              <p:nvPr/>
            </p:nvSpPr>
            <p:spPr>
              <a:xfrm>
                <a:off x="536939" y="3702231"/>
                <a:ext cx="2514600" cy="1965960"/>
              </a:xfrm>
              <a:prstGeom prst="roundRect">
                <a:avLst>
                  <a:gd name="adj" fmla="val 3256"/>
                </a:avLst>
              </a:prstGeom>
              <a:solidFill>
                <a:srgbClr val="EAF0FB"/>
              </a:solidFill>
              <a:ln/>
            </p:spPr>
            <p:txBody>
              <a:bodyPr/>
              <a:lstStyle/>
              <a:p>
                <a:endParaRPr/>
              </a:p>
            </p:txBody>
          </p:sp>
          <p:sp>
            <p:nvSpPr>
              <p:cNvPr id="57" name="Shape 16">
                <a:extLst>
                  <a:ext uri="{FF2B5EF4-FFF2-40B4-BE49-F238E27FC236}">
                    <a16:creationId xmlns:a16="http://schemas.microsoft.com/office/drawing/2014/main" id="{7A56326F-B2B6-D088-9AB5-EAE38F5CB284}"/>
                  </a:ext>
                </a:extLst>
              </p:cNvPr>
              <p:cNvSpPr/>
              <p:nvPr/>
            </p:nvSpPr>
            <p:spPr>
              <a:xfrm>
                <a:off x="685800" y="3840480"/>
                <a:ext cx="365760" cy="365760"/>
              </a:xfrm>
              <a:prstGeom prst="ellipse">
                <a:avLst/>
              </a:prstGeom>
              <a:solidFill>
                <a:srgbClr val="2E9E8F"/>
              </a:solidFill>
              <a:ln/>
            </p:spPr>
            <p:txBody>
              <a:bodyPr/>
              <a:lstStyle/>
              <a:p>
                <a:endParaRPr/>
              </a:p>
            </p:txBody>
          </p:sp>
          <p:sp>
            <p:nvSpPr>
              <p:cNvPr id="58" name="Text 17">
                <a:extLst>
                  <a:ext uri="{FF2B5EF4-FFF2-40B4-BE49-F238E27FC236}">
                    <a16:creationId xmlns:a16="http://schemas.microsoft.com/office/drawing/2014/main" id="{09B58772-E691-51EC-7139-61A1135749A8}"/>
                  </a:ext>
                </a:extLst>
              </p:cNvPr>
              <p:cNvSpPr/>
              <p:nvPr/>
            </p:nvSpPr>
            <p:spPr>
              <a:xfrm>
                <a:off x="685800" y="3840480"/>
                <a:ext cx="365760" cy="365760"/>
              </a:xfrm>
              <a:prstGeom prst="rect">
                <a:avLst/>
              </a:prstGeom>
              <a:noFill/>
              <a:ln/>
            </p:spPr>
            <p:txBody>
              <a:bodyPr wrap="square"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59" name="Text 18">
                <a:extLst>
                  <a:ext uri="{FF2B5EF4-FFF2-40B4-BE49-F238E27FC236}">
                    <a16:creationId xmlns:a16="http://schemas.microsoft.com/office/drawing/2014/main" id="{55616DBE-A400-76C0-02B4-5367F88C60F3}"/>
                  </a:ext>
                </a:extLst>
              </p:cNvPr>
              <p:cNvSpPr/>
              <p:nvPr/>
            </p:nvSpPr>
            <p:spPr>
              <a:xfrm>
                <a:off x="685800" y="4315968"/>
                <a:ext cx="2240280" cy="1280160"/>
              </a:xfrm>
              <a:prstGeom prst="rect">
                <a:avLst/>
              </a:prstGeom>
              <a:noFill/>
              <a:ln/>
            </p:spPr>
            <p:txBody>
              <a:bodyPr wrap="square" rtlCol="0" anchor="ctr"/>
              <a:lstStyle/>
              <a:p>
                <a:pPr marL="0" indent="0" algn="just">
                  <a:lnSpc>
                    <a:spcPct val="115000"/>
                  </a:lnSpc>
                  <a:buNone/>
                </a:pPr>
                <a:r>
                  <a:rPr sz="1050" dirty="0" err="1">
                    <a:solidFill>
                      <a:srgbClr val="1B2A4A"/>
                    </a:solidFill>
                    <a:latin typeface="Calibri"/>
                  </a:rPr>
                  <a:t>Estrazione</a:t>
                </a:r>
                <a:r>
                  <a:rPr sz="1050" dirty="0">
                    <a:solidFill>
                      <a:srgbClr val="1B2A4A"/>
                    </a:solidFill>
                    <a:latin typeface="Calibri"/>
                  </a:rPr>
                  <a:t> e </a:t>
                </a:r>
                <a:r>
                  <a:rPr sz="1050" dirty="0" err="1">
                    <a:solidFill>
                      <a:srgbClr val="1B2A4A"/>
                    </a:solidFill>
                    <a:latin typeface="Calibri"/>
                  </a:rPr>
                  <a:t>pulizia</a:t>
                </a:r>
                <a:r>
                  <a:rPr sz="1050" dirty="0">
                    <a:solidFill>
                      <a:srgbClr val="1B2A4A"/>
                    </a:solidFill>
                    <a:latin typeface="Calibri"/>
                  </a:rPr>
                  <a:t> </a:t>
                </a:r>
                <a:r>
                  <a:rPr sz="1050" dirty="0" err="1">
                    <a:solidFill>
                      <a:srgbClr val="1B2A4A"/>
                    </a:solidFill>
                    <a:latin typeface="Calibri"/>
                  </a:rPr>
                  <a:t>dei</a:t>
                </a:r>
                <a:r>
                  <a:rPr sz="1050" dirty="0">
                    <a:solidFill>
                      <a:srgbClr val="1B2A4A"/>
                    </a:solidFill>
                    <a:latin typeface="Calibri"/>
                  </a:rPr>
                  <a:t> </a:t>
                </a:r>
                <a:r>
                  <a:rPr sz="1050" dirty="0" err="1">
                    <a:solidFill>
                      <a:srgbClr val="1B2A4A"/>
                    </a:solidFill>
                    <a:latin typeface="Calibri"/>
                  </a:rPr>
                  <a:t>dati</a:t>
                </a:r>
                <a:r>
                  <a:rPr sz="1050" dirty="0">
                    <a:solidFill>
                      <a:srgbClr val="1B2A4A"/>
                    </a:solidFill>
                    <a:latin typeface="Calibri"/>
                  </a:rPr>
                  <a:t> FAERS; </a:t>
                </a:r>
                <a:r>
                  <a:rPr sz="1050" dirty="0" err="1">
                    <a:solidFill>
                      <a:srgbClr val="1B2A4A"/>
                    </a:solidFill>
                    <a:latin typeface="Calibri"/>
                  </a:rPr>
                  <a:t>inclusi</a:t>
                </a:r>
                <a:r>
                  <a:rPr sz="1050" dirty="0">
                    <a:solidFill>
                      <a:srgbClr val="1B2A4A"/>
                    </a:solidFill>
                    <a:latin typeface="Calibri"/>
                  </a:rPr>
                  <a:t> solo </a:t>
                </a:r>
                <a:r>
                  <a:rPr sz="1050" dirty="0" err="1">
                    <a:solidFill>
                      <a:srgbClr val="1B2A4A"/>
                    </a:solidFill>
                    <a:latin typeface="Calibri"/>
                  </a:rPr>
                  <a:t>i</a:t>
                </a:r>
                <a:r>
                  <a:rPr sz="1050" dirty="0">
                    <a:solidFill>
                      <a:srgbClr val="1B2A4A"/>
                    </a:solidFill>
                    <a:latin typeface="Calibri"/>
                  </a:rPr>
                  <a:t> </a:t>
                </a:r>
                <a:r>
                  <a:rPr sz="1050" dirty="0" err="1">
                    <a:solidFill>
                      <a:srgbClr val="1B2A4A"/>
                    </a:solidFill>
                    <a:latin typeface="Calibri"/>
                  </a:rPr>
                  <a:t>farmaci</a:t>
                </a:r>
                <a:r>
                  <a:rPr sz="1050" dirty="0">
                    <a:solidFill>
                      <a:srgbClr val="1B2A4A"/>
                    </a:solidFill>
                    <a:latin typeface="Calibri"/>
                  </a:rPr>
                  <a:t> </a:t>
                </a:r>
                <a:r>
                  <a:rPr sz="1050" dirty="0" err="1">
                    <a:solidFill>
                      <a:srgbClr val="1B2A4A"/>
                    </a:solidFill>
                    <a:latin typeface="Calibri"/>
                  </a:rPr>
                  <a:t>classificati</a:t>
                </a:r>
                <a:r>
                  <a:rPr sz="1050" dirty="0">
                    <a:solidFill>
                      <a:srgbClr val="1B2A4A"/>
                    </a:solidFill>
                    <a:latin typeface="Calibri"/>
                  </a:rPr>
                  <a:t> come Primary Suspect.</a:t>
                </a:r>
                <a:endParaRPr lang="en-US" sz="1050" dirty="0"/>
              </a:p>
            </p:txBody>
          </p:sp>
          <p:sp>
            <p:nvSpPr>
              <p:cNvPr id="60" name="Shape 19">
                <a:extLst>
                  <a:ext uri="{FF2B5EF4-FFF2-40B4-BE49-F238E27FC236}">
                    <a16:creationId xmlns:a16="http://schemas.microsoft.com/office/drawing/2014/main" id="{1DB6F377-34DC-0250-6D7D-589626181120}"/>
                  </a:ext>
                </a:extLst>
              </p:cNvPr>
              <p:cNvSpPr/>
              <p:nvPr/>
            </p:nvSpPr>
            <p:spPr>
              <a:xfrm>
                <a:off x="3063240" y="4663440"/>
                <a:ext cx="182880" cy="0"/>
              </a:xfrm>
              <a:prstGeom prst="line">
                <a:avLst/>
              </a:prstGeom>
              <a:noFill/>
              <a:ln w="19050">
                <a:solidFill>
                  <a:srgbClr val="5B6B87"/>
                </a:solidFill>
                <a:prstDash val="solid"/>
                <a:tailEnd type="triangle"/>
              </a:ln>
            </p:spPr>
            <p:txBody>
              <a:bodyPr/>
              <a:lstStyle/>
              <a:p>
                <a:endParaRPr/>
              </a:p>
            </p:txBody>
          </p:sp>
          <p:sp>
            <p:nvSpPr>
              <p:cNvPr id="61" name="Shape 20">
                <a:extLst>
                  <a:ext uri="{FF2B5EF4-FFF2-40B4-BE49-F238E27FC236}">
                    <a16:creationId xmlns:a16="http://schemas.microsoft.com/office/drawing/2014/main" id="{C01790A3-063F-2B7F-2090-6A4611AE713A}"/>
                  </a:ext>
                </a:extLst>
              </p:cNvPr>
              <p:cNvSpPr/>
              <p:nvPr/>
            </p:nvSpPr>
            <p:spPr>
              <a:xfrm>
                <a:off x="3246120" y="3680460"/>
                <a:ext cx="2514600" cy="1965960"/>
              </a:xfrm>
              <a:prstGeom prst="roundRect">
                <a:avLst>
                  <a:gd name="adj" fmla="val 3256"/>
                </a:avLst>
              </a:prstGeom>
              <a:solidFill>
                <a:srgbClr val="EAF0FB"/>
              </a:solidFill>
              <a:ln/>
            </p:spPr>
            <p:txBody>
              <a:bodyPr/>
              <a:lstStyle/>
              <a:p>
                <a:endParaRPr/>
              </a:p>
            </p:txBody>
          </p:sp>
          <p:sp>
            <p:nvSpPr>
              <p:cNvPr id="62" name="Shape 21">
                <a:extLst>
                  <a:ext uri="{FF2B5EF4-FFF2-40B4-BE49-F238E27FC236}">
                    <a16:creationId xmlns:a16="http://schemas.microsoft.com/office/drawing/2014/main" id="{DE289BD3-086A-3B0F-18C0-048E2FC24820}"/>
                  </a:ext>
                </a:extLst>
              </p:cNvPr>
              <p:cNvSpPr/>
              <p:nvPr/>
            </p:nvSpPr>
            <p:spPr>
              <a:xfrm>
                <a:off x="3383280" y="3840480"/>
                <a:ext cx="365760" cy="365760"/>
              </a:xfrm>
              <a:prstGeom prst="ellipse">
                <a:avLst/>
              </a:prstGeom>
              <a:solidFill>
                <a:srgbClr val="2E9E8F"/>
              </a:solidFill>
              <a:ln/>
            </p:spPr>
            <p:txBody>
              <a:bodyPr/>
              <a:lstStyle/>
              <a:p>
                <a:endParaRPr/>
              </a:p>
            </p:txBody>
          </p:sp>
          <p:sp>
            <p:nvSpPr>
              <p:cNvPr id="63" name="Text 22">
                <a:extLst>
                  <a:ext uri="{FF2B5EF4-FFF2-40B4-BE49-F238E27FC236}">
                    <a16:creationId xmlns:a16="http://schemas.microsoft.com/office/drawing/2014/main" id="{6D6E4634-A1C6-77DE-19BC-BFF4FEBA6FA2}"/>
                  </a:ext>
                </a:extLst>
              </p:cNvPr>
              <p:cNvSpPr/>
              <p:nvPr/>
            </p:nvSpPr>
            <p:spPr>
              <a:xfrm>
                <a:off x="3383280" y="3840480"/>
                <a:ext cx="365760" cy="365760"/>
              </a:xfrm>
              <a:prstGeom prst="rect">
                <a:avLst/>
              </a:prstGeom>
              <a:noFill/>
              <a:ln/>
            </p:spPr>
            <p:txBody>
              <a:bodyPr wrap="square"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64" name="Text 23">
                <a:extLst>
                  <a:ext uri="{FF2B5EF4-FFF2-40B4-BE49-F238E27FC236}">
                    <a16:creationId xmlns:a16="http://schemas.microsoft.com/office/drawing/2014/main" id="{6F9FC683-1D5E-0645-7AC5-708C7236F42D}"/>
                  </a:ext>
                </a:extLst>
              </p:cNvPr>
              <p:cNvSpPr/>
              <p:nvPr/>
            </p:nvSpPr>
            <p:spPr>
              <a:xfrm>
                <a:off x="3383280" y="4315968"/>
                <a:ext cx="2240280" cy="1280160"/>
              </a:xfrm>
              <a:prstGeom prst="rect">
                <a:avLst/>
              </a:prstGeom>
              <a:noFill/>
              <a:ln/>
            </p:spPr>
            <p:txBody>
              <a:bodyPr wrap="square" rtlCol="0" anchor="ctr"/>
              <a:lstStyle/>
              <a:p>
                <a:pPr marL="0" indent="0" algn="just">
                  <a:lnSpc>
                    <a:spcPct val="115000"/>
                  </a:lnSpc>
                  <a:buNone/>
                </a:pPr>
                <a:r>
                  <a:rPr sz="1050" dirty="0">
                    <a:solidFill>
                      <a:srgbClr val="1B2A4A"/>
                    </a:solidFill>
                    <a:latin typeface="Calibri"/>
                  </a:rPr>
                  <a:t>SMQ “rhabdomyolysis/myopathy”: 15 PT </a:t>
                </a:r>
                <a:r>
                  <a:rPr sz="1050" dirty="0" err="1">
                    <a:solidFill>
                      <a:srgbClr val="1B2A4A"/>
                    </a:solidFill>
                    <a:latin typeface="Calibri"/>
                  </a:rPr>
                  <a:t>iniziali</a:t>
                </a:r>
                <a:r>
                  <a:rPr sz="1050" dirty="0">
                    <a:solidFill>
                      <a:srgbClr val="1B2A4A"/>
                    </a:solidFill>
                    <a:latin typeface="Calibri"/>
                  </a:rPr>
                  <a:t>, 4 </a:t>
                </a:r>
                <a:r>
                  <a:rPr sz="1050" dirty="0" err="1">
                    <a:solidFill>
                      <a:srgbClr val="1B2A4A"/>
                    </a:solidFill>
                    <a:latin typeface="Calibri"/>
                  </a:rPr>
                  <a:t>esclusi</a:t>
                </a:r>
                <a:r>
                  <a:rPr sz="1050" dirty="0">
                    <a:solidFill>
                      <a:srgbClr val="1B2A4A"/>
                    </a:solidFill>
                    <a:latin typeface="Calibri"/>
                  </a:rPr>
                  <a:t> per </a:t>
                </a:r>
                <a:r>
                  <a:rPr sz="1050" dirty="0" err="1">
                    <a:solidFill>
                      <a:srgbClr val="1B2A4A"/>
                    </a:solidFill>
                    <a:latin typeface="Calibri"/>
                  </a:rPr>
                  <a:t>eziologie</a:t>
                </a:r>
                <a:r>
                  <a:rPr sz="1050" dirty="0">
                    <a:solidFill>
                      <a:srgbClr val="1B2A4A"/>
                    </a:solidFill>
                    <a:latin typeface="Calibri"/>
                  </a:rPr>
                  <a:t> </a:t>
                </a:r>
                <a:r>
                  <a:rPr sz="1050" dirty="0" err="1">
                    <a:solidFill>
                      <a:srgbClr val="1B2A4A"/>
                    </a:solidFill>
                    <a:latin typeface="Calibri"/>
                  </a:rPr>
                  <a:t>prevalentemente</a:t>
                </a:r>
                <a:r>
                  <a:rPr sz="1050" dirty="0">
                    <a:solidFill>
                      <a:srgbClr val="1B2A4A"/>
                    </a:solidFill>
                    <a:latin typeface="Calibri"/>
                  </a:rPr>
                  <a:t> </a:t>
                </a:r>
                <a:r>
                  <a:rPr sz="1050" dirty="0" err="1">
                    <a:solidFill>
                      <a:srgbClr val="1B2A4A"/>
                    </a:solidFill>
                    <a:latin typeface="Calibri"/>
                  </a:rPr>
                  <a:t>ischemiche</a:t>
                </a:r>
                <a:r>
                  <a:rPr sz="1050" dirty="0">
                    <a:solidFill>
                      <a:srgbClr val="1B2A4A"/>
                    </a:solidFill>
                    <a:latin typeface="Calibri"/>
                  </a:rPr>
                  <a:t>, endocrine o </a:t>
                </a:r>
                <a:r>
                  <a:rPr sz="1050" dirty="0" err="1">
                    <a:solidFill>
                      <a:srgbClr val="1B2A4A"/>
                    </a:solidFill>
                    <a:latin typeface="Calibri"/>
                  </a:rPr>
                  <a:t>metaboliche</a:t>
                </a:r>
                <a:r>
                  <a:rPr sz="1050" dirty="0">
                    <a:solidFill>
                      <a:srgbClr val="1B2A4A"/>
                    </a:solidFill>
                    <a:latin typeface="Calibri"/>
                  </a:rPr>
                  <a:t>; 11 PT </a:t>
                </a:r>
                <a:r>
                  <a:rPr sz="1050" dirty="0" err="1">
                    <a:solidFill>
                      <a:srgbClr val="1B2A4A"/>
                    </a:solidFill>
                    <a:latin typeface="Calibri"/>
                  </a:rPr>
                  <a:t>finali</a:t>
                </a:r>
                <a:r>
                  <a:rPr sz="1050" dirty="0">
                    <a:solidFill>
                      <a:srgbClr val="1B2A4A"/>
                    </a:solidFill>
                    <a:latin typeface="Calibri"/>
                  </a:rPr>
                  <a:t>.</a:t>
                </a:r>
                <a:endParaRPr lang="en-US" sz="1050" dirty="0"/>
              </a:p>
            </p:txBody>
          </p:sp>
          <p:sp>
            <p:nvSpPr>
              <p:cNvPr id="65" name="Shape 24">
                <a:extLst>
                  <a:ext uri="{FF2B5EF4-FFF2-40B4-BE49-F238E27FC236}">
                    <a16:creationId xmlns:a16="http://schemas.microsoft.com/office/drawing/2014/main" id="{A7DAB896-34DB-0BEE-41A3-95CBCBCE392B}"/>
                  </a:ext>
                </a:extLst>
              </p:cNvPr>
              <p:cNvSpPr/>
              <p:nvPr/>
            </p:nvSpPr>
            <p:spPr>
              <a:xfrm>
                <a:off x="5760720" y="4663440"/>
                <a:ext cx="182880" cy="0"/>
              </a:xfrm>
              <a:prstGeom prst="line">
                <a:avLst/>
              </a:prstGeom>
              <a:noFill/>
              <a:ln w="19050">
                <a:solidFill>
                  <a:srgbClr val="5B6B87"/>
                </a:solidFill>
                <a:prstDash val="solid"/>
                <a:tailEnd type="triangle"/>
              </a:ln>
            </p:spPr>
            <p:txBody>
              <a:bodyPr/>
              <a:lstStyle/>
              <a:p>
                <a:endParaRPr/>
              </a:p>
            </p:txBody>
          </p:sp>
          <p:sp>
            <p:nvSpPr>
              <p:cNvPr id="66" name="Shape 25">
                <a:extLst>
                  <a:ext uri="{FF2B5EF4-FFF2-40B4-BE49-F238E27FC236}">
                    <a16:creationId xmlns:a16="http://schemas.microsoft.com/office/drawing/2014/main" id="{FC045198-0887-89A8-AC76-FA272739D4E7}"/>
                  </a:ext>
                </a:extLst>
              </p:cNvPr>
              <p:cNvSpPr/>
              <p:nvPr/>
            </p:nvSpPr>
            <p:spPr>
              <a:xfrm>
                <a:off x="5943600" y="3703320"/>
                <a:ext cx="2514600" cy="1965960"/>
              </a:xfrm>
              <a:prstGeom prst="roundRect">
                <a:avLst>
                  <a:gd name="adj" fmla="val 3256"/>
                </a:avLst>
              </a:prstGeom>
              <a:solidFill>
                <a:srgbClr val="EAF0FB"/>
              </a:solidFill>
              <a:ln/>
            </p:spPr>
            <p:txBody>
              <a:bodyPr/>
              <a:lstStyle/>
              <a:p>
                <a:endParaRPr/>
              </a:p>
            </p:txBody>
          </p:sp>
          <p:sp>
            <p:nvSpPr>
              <p:cNvPr id="67" name="Shape 26">
                <a:extLst>
                  <a:ext uri="{FF2B5EF4-FFF2-40B4-BE49-F238E27FC236}">
                    <a16:creationId xmlns:a16="http://schemas.microsoft.com/office/drawing/2014/main" id="{EB860878-0CCB-EB75-7F7A-FC5E098276D3}"/>
                  </a:ext>
                </a:extLst>
              </p:cNvPr>
              <p:cNvSpPr/>
              <p:nvPr/>
            </p:nvSpPr>
            <p:spPr>
              <a:xfrm>
                <a:off x="6080760" y="3840480"/>
                <a:ext cx="365760" cy="365760"/>
              </a:xfrm>
              <a:prstGeom prst="ellipse">
                <a:avLst/>
              </a:prstGeom>
              <a:solidFill>
                <a:srgbClr val="2E9E8F"/>
              </a:solidFill>
              <a:ln/>
            </p:spPr>
            <p:txBody>
              <a:bodyPr/>
              <a:lstStyle/>
              <a:p>
                <a:endParaRPr/>
              </a:p>
            </p:txBody>
          </p:sp>
          <p:sp>
            <p:nvSpPr>
              <p:cNvPr id="68" name="Text 27">
                <a:extLst>
                  <a:ext uri="{FF2B5EF4-FFF2-40B4-BE49-F238E27FC236}">
                    <a16:creationId xmlns:a16="http://schemas.microsoft.com/office/drawing/2014/main" id="{81BD843E-AFFF-AAD9-A023-31F6B78B7233}"/>
                  </a:ext>
                </a:extLst>
              </p:cNvPr>
              <p:cNvSpPr/>
              <p:nvPr/>
            </p:nvSpPr>
            <p:spPr>
              <a:xfrm>
                <a:off x="6080760" y="3840480"/>
                <a:ext cx="365760" cy="365760"/>
              </a:xfrm>
              <a:prstGeom prst="rect">
                <a:avLst/>
              </a:prstGeom>
              <a:noFill/>
              <a:ln/>
            </p:spPr>
            <p:txBody>
              <a:bodyPr wrap="square"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69" name="Text 28">
                <a:extLst>
                  <a:ext uri="{FF2B5EF4-FFF2-40B4-BE49-F238E27FC236}">
                    <a16:creationId xmlns:a16="http://schemas.microsoft.com/office/drawing/2014/main" id="{97D191A2-8492-2871-997B-5335A73AAD6B}"/>
                  </a:ext>
                </a:extLst>
              </p:cNvPr>
              <p:cNvSpPr/>
              <p:nvPr/>
            </p:nvSpPr>
            <p:spPr>
              <a:xfrm>
                <a:off x="6080760" y="4315968"/>
                <a:ext cx="2240280" cy="1280160"/>
              </a:xfrm>
              <a:prstGeom prst="rect">
                <a:avLst/>
              </a:prstGeom>
              <a:noFill/>
              <a:ln/>
            </p:spPr>
            <p:txBody>
              <a:bodyPr wrap="square" rtlCol="0" anchor="ctr"/>
              <a:lstStyle/>
              <a:p>
                <a:pPr marL="0" indent="0" algn="just">
                  <a:lnSpc>
                    <a:spcPct val="115000"/>
                  </a:lnSpc>
                  <a:buNone/>
                </a:pPr>
                <a:r>
                  <a:rPr sz="1050" dirty="0" err="1">
                    <a:solidFill>
                      <a:srgbClr val="1B2A4A"/>
                    </a:solidFill>
                    <a:latin typeface="Calibri"/>
                  </a:rPr>
                  <a:t>Analisi</a:t>
                </a:r>
                <a:r>
                  <a:rPr sz="1050" dirty="0">
                    <a:solidFill>
                      <a:srgbClr val="1B2A4A"/>
                    </a:solidFill>
                    <a:latin typeface="Calibri"/>
                  </a:rPr>
                  <a:t> </a:t>
                </a:r>
                <a:r>
                  <a:rPr sz="1050" dirty="0" err="1">
                    <a:solidFill>
                      <a:srgbClr val="1B2A4A"/>
                    </a:solidFill>
                    <a:latin typeface="Calibri"/>
                  </a:rPr>
                  <a:t>descrittiva</a:t>
                </a:r>
                <a:r>
                  <a:rPr sz="1050" dirty="0">
                    <a:solidFill>
                      <a:srgbClr val="1B2A4A"/>
                    </a:solidFill>
                    <a:latin typeface="Calibri"/>
                  </a:rPr>
                  <a:t>: </a:t>
                </a:r>
                <a:r>
                  <a:rPr sz="1050" dirty="0" err="1">
                    <a:solidFill>
                      <a:srgbClr val="1B2A4A"/>
                    </a:solidFill>
                    <a:latin typeface="Calibri"/>
                  </a:rPr>
                  <a:t>caratteristiche</a:t>
                </a:r>
                <a:r>
                  <a:rPr sz="1050" dirty="0">
                    <a:solidFill>
                      <a:srgbClr val="1B2A4A"/>
                    </a:solidFill>
                    <a:latin typeface="Calibri"/>
                  </a:rPr>
                  <a:t> </a:t>
                </a:r>
                <a:r>
                  <a:rPr sz="1050" dirty="0" err="1">
                    <a:solidFill>
                      <a:srgbClr val="1B2A4A"/>
                    </a:solidFill>
                    <a:latin typeface="Calibri"/>
                  </a:rPr>
                  <a:t>demografiche</a:t>
                </a:r>
                <a:r>
                  <a:rPr sz="1050" dirty="0">
                    <a:solidFill>
                      <a:srgbClr val="1B2A4A"/>
                    </a:solidFill>
                    <a:latin typeface="Calibri"/>
                  </a:rPr>
                  <a:t>, </a:t>
                </a:r>
                <a:r>
                  <a:rPr sz="1050" dirty="0" err="1">
                    <a:solidFill>
                      <a:srgbClr val="1B2A4A"/>
                    </a:solidFill>
                    <a:latin typeface="Calibri"/>
                  </a:rPr>
                  <a:t>esiti</a:t>
                </a:r>
                <a:r>
                  <a:rPr sz="1050" dirty="0">
                    <a:solidFill>
                      <a:srgbClr val="1B2A4A"/>
                    </a:solidFill>
                    <a:latin typeface="Calibri"/>
                  </a:rPr>
                  <a:t> </a:t>
                </a:r>
                <a:r>
                  <a:rPr sz="1050" dirty="0" err="1">
                    <a:solidFill>
                      <a:srgbClr val="1B2A4A"/>
                    </a:solidFill>
                    <a:latin typeface="Calibri"/>
                  </a:rPr>
                  <a:t>clinici</a:t>
                </a:r>
                <a:r>
                  <a:rPr sz="1050" dirty="0">
                    <a:solidFill>
                      <a:srgbClr val="1B2A4A"/>
                    </a:solidFill>
                    <a:latin typeface="Calibri"/>
                  </a:rPr>
                  <a:t> e time to onset; </a:t>
                </a:r>
                <a:r>
                  <a:rPr sz="1050" dirty="0" err="1">
                    <a:solidFill>
                      <a:srgbClr val="1B2A4A"/>
                    </a:solidFill>
                    <a:latin typeface="Calibri"/>
                  </a:rPr>
                  <a:t>deduplicazione</a:t>
                </a:r>
                <a:r>
                  <a:rPr sz="1050" dirty="0">
                    <a:solidFill>
                      <a:srgbClr val="1B2A4A"/>
                    </a:solidFill>
                    <a:latin typeface="Calibri"/>
                  </a:rPr>
                  <a:t> a </a:t>
                </a:r>
                <a:r>
                  <a:rPr sz="1050" dirty="0" err="1">
                    <a:solidFill>
                      <a:srgbClr val="1B2A4A"/>
                    </a:solidFill>
                    <a:latin typeface="Calibri"/>
                  </a:rPr>
                  <a:t>livello</a:t>
                </a:r>
                <a:r>
                  <a:rPr sz="1050" dirty="0">
                    <a:solidFill>
                      <a:srgbClr val="1B2A4A"/>
                    </a:solidFill>
                    <a:latin typeface="Calibri"/>
                  </a:rPr>
                  <a:t> di </a:t>
                </a:r>
                <a:r>
                  <a:rPr sz="1050" dirty="0" err="1">
                    <a:solidFill>
                      <a:srgbClr val="1B2A4A"/>
                    </a:solidFill>
                    <a:latin typeface="Calibri"/>
                  </a:rPr>
                  <a:t>paziente</a:t>
                </a:r>
                <a:r>
                  <a:rPr sz="1050" dirty="0">
                    <a:solidFill>
                      <a:srgbClr val="1B2A4A"/>
                    </a:solidFill>
                    <a:latin typeface="Calibri"/>
                  </a:rPr>
                  <a:t>.</a:t>
                </a:r>
                <a:endParaRPr lang="en-US" sz="1050" dirty="0"/>
              </a:p>
            </p:txBody>
          </p:sp>
          <p:sp>
            <p:nvSpPr>
              <p:cNvPr id="70" name="Shape 29">
                <a:extLst>
                  <a:ext uri="{FF2B5EF4-FFF2-40B4-BE49-F238E27FC236}">
                    <a16:creationId xmlns:a16="http://schemas.microsoft.com/office/drawing/2014/main" id="{ED9A3DCF-5687-851F-87B2-157675670E70}"/>
                  </a:ext>
                </a:extLst>
              </p:cNvPr>
              <p:cNvSpPr/>
              <p:nvPr/>
            </p:nvSpPr>
            <p:spPr>
              <a:xfrm>
                <a:off x="8458200" y="4663440"/>
                <a:ext cx="182880" cy="0"/>
              </a:xfrm>
              <a:prstGeom prst="line">
                <a:avLst/>
              </a:prstGeom>
              <a:noFill/>
              <a:ln w="19050">
                <a:solidFill>
                  <a:srgbClr val="5B6B87"/>
                </a:solidFill>
                <a:prstDash val="solid"/>
                <a:tailEnd type="triangle"/>
              </a:ln>
            </p:spPr>
            <p:txBody>
              <a:bodyPr/>
              <a:lstStyle/>
              <a:p>
                <a:endParaRPr/>
              </a:p>
            </p:txBody>
          </p:sp>
          <p:sp>
            <p:nvSpPr>
              <p:cNvPr id="71" name="Shape 30">
                <a:extLst>
                  <a:ext uri="{FF2B5EF4-FFF2-40B4-BE49-F238E27FC236}">
                    <a16:creationId xmlns:a16="http://schemas.microsoft.com/office/drawing/2014/main" id="{2153F9F8-9168-617A-0492-090AFB9DCC92}"/>
                  </a:ext>
                </a:extLst>
              </p:cNvPr>
              <p:cNvSpPr/>
              <p:nvPr/>
            </p:nvSpPr>
            <p:spPr>
              <a:xfrm>
                <a:off x="8641080" y="3703320"/>
                <a:ext cx="2514600" cy="1965960"/>
              </a:xfrm>
              <a:prstGeom prst="roundRect">
                <a:avLst>
                  <a:gd name="adj" fmla="val 3256"/>
                </a:avLst>
              </a:prstGeom>
              <a:solidFill>
                <a:srgbClr val="EAF0FB"/>
              </a:solidFill>
              <a:ln/>
            </p:spPr>
            <p:txBody>
              <a:bodyPr/>
              <a:lstStyle/>
              <a:p>
                <a:endParaRPr/>
              </a:p>
            </p:txBody>
          </p:sp>
          <p:sp>
            <p:nvSpPr>
              <p:cNvPr id="72" name="Shape 31">
                <a:extLst>
                  <a:ext uri="{FF2B5EF4-FFF2-40B4-BE49-F238E27FC236}">
                    <a16:creationId xmlns:a16="http://schemas.microsoft.com/office/drawing/2014/main" id="{3A0712C0-CAE4-187B-FEA4-C55E09CCD706}"/>
                  </a:ext>
                </a:extLst>
              </p:cNvPr>
              <p:cNvSpPr/>
              <p:nvPr/>
            </p:nvSpPr>
            <p:spPr>
              <a:xfrm>
                <a:off x="8778240" y="3840480"/>
                <a:ext cx="365760" cy="365760"/>
              </a:xfrm>
              <a:prstGeom prst="ellipse">
                <a:avLst/>
              </a:prstGeom>
              <a:solidFill>
                <a:srgbClr val="2E9E8F"/>
              </a:solidFill>
              <a:ln/>
            </p:spPr>
            <p:txBody>
              <a:bodyPr/>
              <a:lstStyle/>
              <a:p>
                <a:endParaRPr/>
              </a:p>
            </p:txBody>
          </p:sp>
          <p:sp>
            <p:nvSpPr>
              <p:cNvPr id="73" name="Text 32">
                <a:extLst>
                  <a:ext uri="{FF2B5EF4-FFF2-40B4-BE49-F238E27FC236}">
                    <a16:creationId xmlns:a16="http://schemas.microsoft.com/office/drawing/2014/main" id="{36304611-219C-BB9A-6163-F9F5425FAA55}"/>
                  </a:ext>
                </a:extLst>
              </p:cNvPr>
              <p:cNvSpPr/>
              <p:nvPr/>
            </p:nvSpPr>
            <p:spPr>
              <a:xfrm>
                <a:off x="8778240" y="3840480"/>
                <a:ext cx="365760" cy="365760"/>
              </a:xfrm>
              <a:prstGeom prst="rect">
                <a:avLst/>
              </a:prstGeom>
              <a:noFill/>
              <a:ln/>
            </p:spPr>
            <p:txBody>
              <a:bodyPr wrap="square"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74" name="Text 33">
                <a:extLst>
                  <a:ext uri="{FF2B5EF4-FFF2-40B4-BE49-F238E27FC236}">
                    <a16:creationId xmlns:a16="http://schemas.microsoft.com/office/drawing/2014/main" id="{482FDF9D-957C-7E84-78C9-EB7D8010D410}"/>
                  </a:ext>
                </a:extLst>
              </p:cNvPr>
              <p:cNvSpPr/>
              <p:nvPr/>
            </p:nvSpPr>
            <p:spPr>
              <a:xfrm>
                <a:off x="8652781" y="4206240"/>
                <a:ext cx="2502899" cy="1463040"/>
              </a:xfrm>
              <a:prstGeom prst="rect">
                <a:avLst/>
              </a:prstGeom>
              <a:noFill/>
              <a:ln/>
            </p:spPr>
            <p:txBody>
              <a:bodyPr wrap="square" rtlCol="0" anchor="ctr"/>
              <a:lstStyle/>
              <a:p>
                <a:pPr marL="0" indent="0" algn="just">
                  <a:lnSpc>
                    <a:spcPct val="115000"/>
                  </a:lnSpc>
                  <a:buNone/>
                </a:pPr>
                <a:r>
                  <a:rPr sz="1050" dirty="0">
                    <a:solidFill>
                      <a:srgbClr val="1B2A4A"/>
                    </a:solidFill>
                    <a:latin typeface="Calibri"/>
                  </a:rPr>
                  <a:t>ROR, PRR e BCPNN; </a:t>
                </a:r>
                <a:r>
                  <a:rPr sz="1050" dirty="0" err="1">
                    <a:solidFill>
                      <a:srgbClr val="1B2A4A"/>
                    </a:solidFill>
                    <a:latin typeface="Calibri"/>
                  </a:rPr>
                  <a:t>segnale</a:t>
                </a:r>
                <a:r>
                  <a:rPr sz="1050" dirty="0">
                    <a:solidFill>
                      <a:srgbClr val="1B2A4A"/>
                    </a:solidFill>
                    <a:latin typeface="Calibri"/>
                  </a:rPr>
                  <a:t> </a:t>
                </a:r>
                <a:r>
                  <a:rPr sz="1050" dirty="0" err="1">
                    <a:solidFill>
                      <a:srgbClr val="1B2A4A"/>
                    </a:solidFill>
                    <a:latin typeface="Calibri"/>
                  </a:rPr>
                  <a:t>positivo</a:t>
                </a:r>
                <a:r>
                  <a:rPr sz="1050" dirty="0">
                    <a:solidFill>
                      <a:srgbClr val="1B2A4A"/>
                    </a:solidFill>
                    <a:latin typeface="Calibri"/>
                  </a:rPr>
                  <a:t> solo con </a:t>
                </a:r>
                <a:r>
                  <a:rPr sz="1050" dirty="0" err="1">
                    <a:solidFill>
                      <a:srgbClr val="1B2A4A"/>
                    </a:solidFill>
                    <a:latin typeface="Calibri"/>
                  </a:rPr>
                  <a:t>concordanza</a:t>
                </a:r>
                <a:r>
                  <a:rPr sz="1050" dirty="0">
                    <a:solidFill>
                      <a:srgbClr val="1B2A4A"/>
                    </a:solidFill>
                    <a:latin typeface="Calibri"/>
                  </a:rPr>
                  <a:t> </a:t>
                </a:r>
                <a:r>
                  <a:rPr sz="1050" dirty="0" err="1">
                    <a:solidFill>
                      <a:srgbClr val="1B2A4A"/>
                    </a:solidFill>
                    <a:latin typeface="Calibri"/>
                  </a:rPr>
                  <a:t>dei</a:t>
                </a:r>
                <a:r>
                  <a:rPr sz="1050" dirty="0">
                    <a:solidFill>
                      <a:srgbClr val="1B2A4A"/>
                    </a:solidFill>
                    <a:latin typeface="Calibri"/>
                  </a:rPr>
                  <a:t> </a:t>
                </a:r>
                <a:r>
                  <a:rPr sz="1050" dirty="0" err="1">
                    <a:solidFill>
                      <a:srgbClr val="1B2A4A"/>
                    </a:solidFill>
                    <a:latin typeface="Calibri"/>
                  </a:rPr>
                  <a:t>tre</a:t>
                </a:r>
                <a:r>
                  <a:rPr sz="1050" dirty="0">
                    <a:solidFill>
                      <a:srgbClr val="1B2A4A"/>
                    </a:solidFill>
                    <a:latin typeface="Calibri"/>
                  </a:rPr>
                  <a:t> </a:t>
                </a:r>
                <a:r>
                  <a:rPr sz="1050" dirty="0" err="1">
                    <a:solidFill>
                      <a:srgbClr val="1B2A4A"/>
                    </a:solidFill>
                    <a:latin typeface="Calibri"/>
                  </a:rPr>
                  <a:t>algoritmi</a:t>
                </a:r>
                <a:r>
                  <a:rPr sz="1050" dirty="0">
                    <a:solidFill>
                      <a:srgbClr val="1B2A4A"/>
                    </a:solidFill>
                    <a:latin typeface="Calibri"/>
                  </a:rPr>
                  <a:t>. </a:t>
                </a:r>
                <a:r>
                  <a:rPr sz="1050" dirty="0" err="1">
                    <a:solidFill>
                      <a:srgbClr val="1B2A4A"/>
                    </a:solidFill>
                    <a:latin typeface="Calibri"/>
                  </a:rPr>
                  <a:t>Analisi</a:t>
                </a:r>
                <a:r>
                  <a:rPr sz="1050" dirty="0">
                    <a:solidFill>
                      <a:srgbClr val="1B2A4A"/>
                    </a:solidFill>
                    <a:latin typeface="Calibri"/>
                  </a:rPr>
                  <a:t> Ω per DDI</a:t>
                </a:r>
                <a:r>
                  <a:rPr lang="it-IT" sz="1050" dirty="0">
                    <a:solidFill>
                      <a:srgbClr val="1B2A4A"/>
                    </a:solidFill>
                    <a:latin typeface="Calibri"/>
                  </a:rPr>
                  <a:t> (Drug-Drug Interactions)</a:t>
                </a:r>
                <a:r>
                  <a:rPr sz="1050" dirty="0">
                    <a:solidFill>
                      <a:srgbClr val="1B2A4A"/>
                    </a:solidFill>
                    <a:latin typeface="Calibri"/>
                  </a:rPr>
                  <a:t>, MGPS</a:t>
                </a:r>
                <a:r>
                  <a:rPr lang="it-IT" sz="1050" dirty="0">
                    <a:solidFill>
                      <a:srgbClr val="1B2A4A"/>
                    </a:solidFill>
                    <a:latin typeface="Calibri"/>
                  </a:rPr>
                  <a:t> (Multi-item Gamma Poisson </a:t>
                </a:r>
                <a:r>
                  <a:rPr lang="it-IT" sz="1050" dirty="0" err="1">
                    <a:solidFill>
                      <a:srgbClr val="1B2A4A"/>
                    </a:solidFill>
                    <a:latin typeface="Calibri"/>
                  </a:rPr>
                  <a:t>Shrinker</a:t>
                </a:r>
                <a:r>
                  <a:rPr lang="it-IT" sz="1050" dirty="0">
                    <a:solidFill>
                      <a:srgbClr val="1B2A4A"/>
                    </a:solidFill>
                    <a:latin typeface="Calibri"/>
                  </a:rPr>
                  <a:t>)</a:t>
                </a:r>
                <a:r>
                  <a:rPr sz="1050" dirty="0">
                    <a:solidFill>
                      <a:srgbClr val="1B2A4A"/>
                    </a:solidFill>
                    <a:latin typeface="Calibri"/>
                  </a:rPr>
                  <a:t> come </a:t>
                </a:r>
                <a:r>
                  <a:rPr sz="1050" dirty="0" err="1">
                    <a:solidFill>
                      <a:srgbClr val="1B2A4A"/>
                    </a:solidFill>
                    <a:latin typeface="Calibri"/>
                  </a:rPr>
                  <a:t>analisi</a:t>
                </a:r>
                <a:r>
                  <a:rPr sz="1050" dirty="0">
                    <a:solidFill>
                      <a:srgbClr val="1B2A4A"/>
                    </a:solidFill>
                    <a:latin typeface="Calibri"/>
                  </a:rPr>
                  <a:t> di </a:t>
                </a:r>
                <a:r>
                  <a:rPr sz="1050" dirty="0" err="1">
                    <a:solidFill>
                      <a:srgbClr val="1B2A4A"/>
                    </a:solidFill>
                    <a:latin typeface="Calibri"/>
                  </a:rPr>
                  <a:t>supporto</a:t>
                </a:r>
                <a:r>
                  <a:rPr sz="1050" dirty="0">
                    <a:solidFill>
                      <a:srgbClr val="1B2A4A"/>
                    </a:solidFill>
                    <a:latin typeface="Calibri"/>
                  </a:rPr>
                  <a:t> e </a:t>
                </a:r>
                <a:r>
                  <a:rPr sz="1050" dirty="0" err="1">
                    <a:solidFill>
                      <a:srgbClr val="1B2A4A"/>
                    </a:solidFill>
                    <a:latin typeface="Calibri"/>
                  </a:rPr>
                  <a:t>VigiAccess</a:t>
                </a:r>
                <a:r>
                  <a:rPr sz="1050" dirty="0">
                    <a:solidFill>
                      <a:srgbClr val="1B2A4A"/>
                    </a:solidFill>
                    <a:latin typeface="Calibri"/>
                  </a:rPr>
                  <a:t> per </a:t>
                </a:r>
                <a:r>
                  <a:rPr sz="1050" dirty="0" err="1">
                    <a:solidFill>
                      <a:srgbClr val="1B2A4A"/>
                    </a:solidFill>
                    <a:latin typeface="Calibri"/>
                  </a:rPr>
                  <a:t>valutazione</a:t>
                </a:r>
                <a:r>
                  <a:rPr sz="1050" dirty="0">
                    <a:solidFill>
                      <a:srgbClr val="1B2A4A"/>
                    </a:solidFill>
                    <a:latin typeface="Calibri"/>
                  </a:rPr>
                  <a:t> </a:t>
                </a:r>
                <a:r>
                  <a:rPr sz="1050" dirty="0" err="1">
                    <a:solidFill>
                      <a:srgbClr val="1B2A4A"/>
                    </a:solidFill>
                    <a:latin typeface="Calibri"/>
                  </a:rPr>
                  <a:t>esterna</a:t>
                </a:r>
                <a:r>
                  <a:rPr sz="1050" dirty="0">
                    <a:solidFill>
                      <a:srgbClr val="1B2A4A"/>
                    </a:solidFill>
                    <a:latin typeface="Calibri"/>
                  </a:rPr>
                  <a:t>.</a:t>
                </a:r>
                <a:endParaRPr lang="en-US" sz="1050" dirty="0">
                  <a:solidFill>
                    <a:srgbClr val="1B2A4A"/>
                  </a:solidFill>
                  <a:latin typeface="Calibri"/>
                </a:endParaRPr>
              </a:p>
            </p:txBody>
          </p:sp>
          <p:sp>
            <p:nvSpPr>
              <p:cNvPr id="75" name="Text 34">
                <a:extLst>
                  <a:ext uri="{FF2B5EF4-FFF2-40B4-BE49-F238E27FC236}">
                    <a16:creationId xmlns:a16="http://schemas.microsoft.com/office/drawing/2014/main" id="{12D6A627-EFC5-2DC1-72BF-80CA11C4B937}"/>
                  </a:ext>
                </a:extLst>
              </p:cNvPr>
              <p:cNvSpPr/>
              <p:nvPr/>
            </p:nvSpPr>
            <p:spPr>
              <a:xfrm>
                <a:off x="548640" y="5806440"/>
                <a:ext cx="10515600" cy="365760"/>
              </a:xfrm>
              <a:prstGeom prst="rect">
                <a:avLst/>
              </a:prstGeom>
              <a:noFill/>
              <a:ln/>
            </p:spPr>
            <p:txBody>
              <a:bodyPr wrap="square" rtlCol="0" anchor="ctr"/>
              <a:lstStyle/>
              <a:p>
                <a:pPr marL="0" indent="0">
                  <a:buNone/>
                </a:pPr>
                <a:r>
                  <a:rPr sz="1200" i="1" dirty="0" err="1">
                    <a:solidFill>
                      <a:srgbClr val="D65A4A"/>
                    </a:solidFill>
                    <a:latin typeface="Calibri"/>
                  </a:rPr>
                  <a:t>Criteri</a:t>
                </a:r>
                <a:r>
                  <a:rPr sz="1200" i="1" dirty="0">
                    <a:solidFill>
                      <a:srgbClr val="D65A4A"/>
                    </a:solidFill>
                    <a:latin typeface="Calibri"/>
                  </a:rPr>
                  <a:t>: ROR con </a:t>
                </a:r>
                <a:r>
                  <a:rPr sz="1200" i="1" dirty="0" err="1">
                    <a:solidFill>
                      <a:srgbClr val="D65A4A"/>
                    </a:solidFill>
                    <a:latin typeface="Calibri"/>
                  </a:rPr>
                  <a:t>limite</a:t>
                </a:r>
                <a:r>
                  <a:rPr sz="1200" i="1" dirty="0">
                    <a:solidFill>
                      <a:srgbClr val="D65A4A"/>
                    </a:solidFill>
                    <a:latin typeface="Calibri"/>
                  </a:rPr>
                  <a:t> </a:t>
                </a:r>
                <a:r>
                  <a:rPr sz="1200" i="1" dirty="0" err="1">
                    <a:solidFill>
                      <a:srgbClr val="D65A4A"/>
                    </a:solidFill>
                    <a:latin typeface="Calibri"/>
                  </a:rPr>
                  <a:t>inferiore</a:t>
                </a:r>
                <a:r>
                  <a:rPr sz="1200" i="1" dirty="0">
                    <a:solidFill>
                      <a:srgbClr val="D65A4A"/>
                    </a:solidFill>
                    <a:latin typeface="Calibri"/>
                  </a:rPr>
                  <a:t> IC95% &gt; 1 • PRR &gt; 2 e χ² &gt; 4 • IC025 &gt; 0 (con </a:t>
                </a:r>
                <a:r>
                  <a:rPr sz="1200" i="1" dirty="0" err="1">
                    <a:solidFill>
                      <a:srgbClr val="D65A4A"/>
                    </a:solidFill>
                    <a:latin typeface="Calibri"/>
                  </a:rPr>
                  <a:t>almeno</a:t>
                </a:r>
                <a:r>
                  <a:rPr sz="1200" i="1" dirty="0">
                    <a:solidFill>
                      <a:srgbClr val="D65A4A"/>
                    </a:solidFill>
                    <a:latin typeface="Calibri"/>
                  </a:rPr>
                  <a:t> 3 report)</a:t>
                </a:r>
                <a:endParaRPr lang="en-US" sz="1200" dirty="0"/>
              </a:p>
            </p:txBody>
          </p:sp>
        </p:grpSp>
      </p:grpSp>
    </p:spTree>
    <p:extLst>
      <p:ext uri="{BB962C8B-B14F-4D97-AF65-F5344CB8AC3E}">
        <p14:creationId xmlns:p14="http://schemas.microsoft.com/office/powerpoint/2010/main" val="31779626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CasellaDiTesto 48">
            <a:extLst>
              <a:ext uri="{FF2B5EF4-FFF2-40B4-BE49-F238E27FC236}">
                <a16:creationId xmlns:a16="http://schemas.microsoft.com/office/drawing/2014/main" id="{47B1762C-C706-91C9-3E70-2521B1A564CF}"/>
              </a:ext>
            </a:extLst>
          </p:cNvPr>
          <p:cNvSpPr txBox="1"/>
          <p:nvPr/>
        </p:nvSpPr>
        <p:spPr>
          <a:xfrm>
            <a:off x="897147" y="764294"/>
            <a:ext cx="595223" cy="369332"/>
          </a:xfrm>
          <a:prstGeom prst="rect">
            <a:avLst/>
          </a:prstGeom>
          <a:noFill/>
        </p:spPr>
        <p:txBody>
          <a:bodyPr wrap="square" rtlCol="0">
            <a:spAutoFit/>
          </a:bodyPr>
          <a:lstStyle/>
          <a:p>
            <a:pPr algn="ctr"/>
            <a:r>
              <a:rPr lang="it-IT" dirty="0">
                <a:solidFill>
                  <a:schemeClr val="bg1"/>
                </a:solidFill>
              </a:rPr>
              <a:t>11</a:t>
            </a:r>
          </a:p>
        </p:txBody>
      </p:sp>
      <p:sp>
        <p:nvSpPr>
          <p:cNvPr id="8" name="Text 0">
            <a:extLst>
              <a:ext uri="{FF2B5EF4-FFF2-40B4-BE49-F238E27FC236}">
                <a16:creationId xmlns:a16="http://schemas.microsoft.com/office/drawing/2014/main" id="{9A54DD6F-54F7-7C97-D6A7-AA4EA52084A9}"/>
              </a:ext>
            </a:extLst>
          </p:cNvPr>
          <p:cNvSpPr/>
          <p:nvPr/>
        </p:nvSpPr>
        <p:spPr>
          <a:xfrm>
            <a:off x="1508760" y="298306"/>
            <a:ext cx="10058400" cy="640080"/>
          </a:xfrm>
          <a:prstGeom prst="rect">
            <a:avLst/>
          </a:prstGeom>
          <a:noFill/>
          <a:ln/>
        </p:spPr>
        <p:txBody>
          <a:bodyPr wrap="square" rtlCol="0" anchor="ctr"/>
          <a:lstStyle/>
          <a:p>
            <a:pPr marL="0" indent="0">
              <a:buNone/>
            </a:pPr>
            <a:r>
              <a:rPr lang="en-US" sz="3000" b="1" dirty="0" err="1">
                <a:solidFill>
                  <a:srgbClr val="1B2A4A"/>
                </a:solidFill>
                <a:latin typeface="Cambria" pitchFamily="34" charset="0"/>
                <a:ea typeface="Cambria" pitchFamily="34" charset="-122"/>
                <a:cs typeface="Cambria" pitchFamily="34" charset="-120"/>
              </a:rPr>
              <a:t>Risultati</a:t>
            </a:r>
            <a:endParaRPr lang="en-US" sz="3000" dirty="0"/>
          </a:p>
        </p:txBody>
      </p:sp>
      <p:sp>
        <p:nvSpPr>
          <p:cNvPr id="5" name="CasellaDiTesto 4">
            <a:extLst>
              <a:ext uri="{FF2B5EF4-FFF2-40B4-BE49-F238E27FC236}">
                <a16:creationId xmlns:a16="http://schemas.microsoft.com/office/drawing/2014/main" id="{104737B1-65E2-0889-AC08-20A429BDAA4D}"/>
              </a:ext>
            </a:extLst>
          </p:cNvPr>
          <p:cNvSpPr txBox="1"/>
          <p:nvPr/>
        </p:nvSpPr>
        <p:spPr>
          <a:xfrm>
            <a:off x="1860452" y="1250018"/>
            <a:ext cx="9355016" cy="2275110"/>
          </a:xfrm>
          <a:prstGeom prst="rect">
            <a:avLst/>
          </a:prstGeom>
          <a:noFill/>
        </p:spPr>
        <p:txBody>
          <a:bodyPr wrap="square">
            <a:spAutoFit/>
          </a:bodyPr>
          <a:lstStyle/>
          <a:p>
            <a:pPr algn="just">
              <a:lnSpc>
                <a:spcPct val="150000"/>
              </a:lnSpc>
            </a:pPr>
            <a:r>
              <a:rPr lang="it-IT" sz="1200" dirty="0">
                <a:solidFill>
                  <a:srgbClr val="5B6B87"/>
                </a:solidFill>
                <a:latin typeface="Times New Roman" panose="02020603050405020304" pitchFamily="18" charset="0"/>
                <a:ea typeface="Calibri" pitchFamily="34" charset="-122"/>
                <a:cs typeface="Times New Roman" panose="02020603050405020304" pitchFamily="18" charset="0"/>
              </a:rPr>
              <a:t>Dall'analisi del database FAERS (2004–2024) sono state identificate 49.289 segnalazioni di tossicità muscolare, corrispondenti a 47.241 pazienti. </a:t>
            </a:r>
          </a:p>
          <a:p>
            <a:pPr algn="just">
              <a:lnSpc>
                <a:spcPct val="150000"/>
              </a:lnSpc>
            </a:pPr>
            <a:r>
              <a:rPr lang="it-IT" sz="1200" dirty="0">
                <a:solidFill>
                  <a:srgbClr val="5B6B87"/>
                </a:solidFill>
                <a:latin typeface="Times New Roman" panose="02020603050405020304" pitchFamily="18" charset="0"/>
                <a:ea typeface="Calibri" pitchFamily="34" charset="-122"/>
                <a:cs typeface="Times New Roman" panose="02020603050405020304" pitchFamily="18" charset="0"/>
              </a:rPr>
              <a:t>I casi hanno interessato prevalentemente uomini (54,0%) e soggetti di età pari o superiore a 65 anni (32,4%). La maggior parte delle segnalazioni è stata inviata da medici (39%) e farmacisti (22,8%), con gli Stati Uniti come principale Paese di provenienza, seguiti da Francia e Giappone.</a:t>
            </a:r>
          </a:p>
          <a:p>
            <a:pPr algn="just">
              <a:lnSpc>
                <a:spcPct val="150000"/>
              </a:lnSpc>
            </a:pPr>
            <a:r>
              <a:rPr lang="it-IT" sz="1200" dirty="0">
                <a:solidFill>
                  <a:srgbClr val="5B6B87"/>
                </a:solidFill>
                <a:latin typeface="Times New Roman" panose="02020603050405020304" pitchFamily="18" charset="0"/>
                <a:ea typeface="Calibri" pitchFamily="34" charset="-122"/>
                <a:cs typeface="Times New Roman" panose="02020603050405020304" pitchFamily="18" charset="0"/>
              </a:rPr>
              <a:t>Il numero delle segnalazioni è aumentato progressivamente nel corso degli anni, raggiungendo il picco nel 2019 con 3.248 casi.</a:t>
            </a:r>
          </a:p>
          <a:p>
            <a:pPr algn="just">
              <a:lnSpc>
                <a:spcPct val="150000"/>
              </a:lnSpc>
            </a:pPr>
            <a:r>
              <a:rPr lang="it-IT" sz="1200" dirty="0">
                <a:solidFill>
                  <a:srgbClr val="5B6B87"/>
                </a:solidFill>
                <a:latin typeface="Times New Roman" panose="02020603050405020304" pitchFamily="18" charset="0"/>
                <a:ea typeface="Calibri" pitchFamily="34" charset="-122"/>
                <a:cs typeface="Times New Roman" panose="02020603050405020304" pitchFamily="18" charset="0"/>
              </a:rPr>
              <a:t>Il tempo mediano di insorgenza della tossicità muscolare è risultato pari a 30 giorni dall'inizio della terapia (IQR 4–220 giorni).  Il 15% degli eventi si è verificato entro i primi 30 giorni di trattamento.</a:t>
            </a:r>
          </a:p>
          <a:p>
            <a:pPr algn="just">
              <a:lnSpc>
                <a:spcPct val="150000"/>
              </a:lnSpc>
            </a:pPr>
            <a:r>
              <a:rPr lang="it-IT" sz="1200" dirty="0">
                <a:solidFill>
                  <a:srgbClr val="5B6B87"/>
                </a:solidFill>
                <a:latin typeface="Times New Roman" panose="02020603050405020304" pitchFamily="18" charset="0"/>
                <a:ea typeface="Calibri" pitchFamily="34" charset="-122"/>
                <a:cs typeface="Times New Roman" panose="02020603050405020304" pitchFamily="18" charset="0"/>
              </a:rPr>
              <a:t>Quasi tutti i casi (98,2%) sono stati classificati come gravi. L'esito più frequente è stato il ricovero ospedaliero (63,4%), seguito dagli eventi clinicamente rilevanti (57,4%), dagli eventi potenzialmente letali (15,1%), dal decesso (9,9%) e dalla disabilità (6,1%).</a:t>
            </a:r>
          </a:p>
        </p:txBody>
      </p:sp>
      <p:pic>
        <p:nvPicPr>
          <p:cNvPr id="7" name="Immagine 6">
            <a:extLst>
              <a:ext uri="{FF2B5EF4-FFF2-40B4-BE49-F238E27FC236}">
                <a16:creationId xmlns:a16="http://schemas.microsoft.com/office/drawing/2014/main" id="{73C2BF36-540A-6131-276B-D5360CD35766}"/>
              </a:ext>
            </a:extLst>
          </p:cNvPr>
          <p:cNvPicPr>
            <a:picLocks noChangeAspect="1"/>
          </p:cNvPicPr>
          <p:nvPr/>
        </p:nvPicPr>
        <p:blipFill>
          <a:blip r:embed="rId2"/>
          <a:stretch>
            <a:fillRect/>
          </a:stretch>
        </p:blipFill>
        <p:spPr>
          <a:xfrm>
            <a:off x="1860452" y="3525128"/>
            <a:ext cx="4466147" cy="3267913"/>
          </a:xfrm>
          <a:prstGeom prst="rect">
            <a:avLst/>
          </a:prstGeom>
        </p:spPr>
      </p:pic>
      <p:sp>
        <p:nvSpPr>
          <p:cNvPr id="10" name="Text 1">
            <a:extLst>
              <a:ext uri="{FF2B5EF4-FFF2-40B4-BE49-F238E27FC236}">
                <a16:creationId xmlns:a16="http://schemas.microsoft.com/office/drawing/2014/main" id="{8C6FBF26-2F94-E943-084D-CCA8D6EFFD6C}"/>
              </a:ext>
            </a:extLst>
          </p:cNvPr>
          <p:cNvSpPr/>
          <p:nvPr/>
        </p:nvSpPr>
        <p:spPr>
          <a:xfrm>
            <a:off x="1623809" y="960120"/>
            <a:ext cx="10515600" cy="365760"/>
          </a:xfrm>
          <a:prstGeom prst="rect">
            <a:avLst/>
          </a:prstGeom>
          <a:noFill/>
          <a:ln/>
        </p:spPr>
        <p:txBody>
          <a:bodyPr wrap="square" rtlCol="0" anchor="ctr"/>
          <a:lstStyle/>
          <a:p>
            <a:pPr marL="0" indent="0">
              <a:buNone/>
            </a:pPr>
            <a:r>
              <a:rPr lang="it-IT" sz="1400" i="1" dirty="0">
                <a:solidFill>
                  <a:srgbClr val="5B6B87"/>
                </a:solidFill>
                <a:latin typeface="Calibri"/>
              </a:rPr>
              <a:t>Distribuzione delle segnalazioni per età e sesso – Esito ADR</a:t>
            </a:r>
            <a:endParaRPr lang="en-US" sz="1400" dirty="0"/>
          </a:p>
        </p:txBody>
      </p:sp>
      <p:graphicFrame>
        <p:nvGraphicFramePr>
          <p:cNvPr id="12" name="Grafico 11">
            <a:extLst>
              <a:ext uri="{FF2B5EF4-FFF2-40B4-BE49-F238E27FC236}">
                <a16:creationId xmlns:a16="http://schemas.microsoft.com/office/drawing/2014/main" id="{4761907F-E9AC-EA0D-58DD-6F1677831A05}"/>
              </a:ext>
            </a:extLst>
          </p:cNvPr>
          <p:cNvGraphicFramePr>
            <a:graphicFrameLocks/>
          </p:cNvGraphicFramePr>
          <p:nvPr>
            <p:extLst>
              <p:ext uri="{D42A27DB-BD31-4B8C-83A1-F6EECF244321}">
                <p14:modId xmlns:p14="http://schemas.microsoft.com/office/powerpoint/2010/main" val="1281363294"/>
              </p:ext>
            </p:extLst>
          </p:nvPr>
        </p:nvGraphicFramePr>
        <p:xfrm>
          <a:off x="7537836" y="3711345"/>
          <a:ext cx="3024125" cy="289547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937223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CasellaDiTesto 48">
            <a:extLst>
              <a:ext uri="{FF2B5EF4-FFF2-40B4-BE49-F238E27FC236}">
                <a16:creationId xmlns:a16="http://schemas.microsoft.com/office/drawing/2014/main" id="{47B1762C-C706-91C9-3E70-2521B1A564CF}"/>
              </a:ext>
            </a:extLst>
          </p:cNvPr>
          <p:cNvSpPr txBox="1"/>
          <p:nvPr/>
        </p:nvSpPr>
        <p:spPr>
          <a:xfrm>
            <a:off x="897147" y="764294"/>
            <a:ext cx="595223" cy="369332"/>
          </a:xfrm>
          <a:prstGeom prst="rect">
            <a:avLst/>
          </a:prstGeom>
          <a:noFill/>
        </p:spPr>
        <p:txBody>
          <a:bodyPr wrap="square" rtlCol="0">
            <a:spAutoFit/>
          </a:bodyPr>
          <a:lstStyle/>
          <a:p>
            <a:pPr algn="ctr"/>
            <a:r>
              <a:rPr lang="it-IT" dirty="0">
                <a:solidFill>
                  <a:schemeClr val="bg1"/>
                </a:solidFill>
              </a:rPr>
              <a:t>12</a:t>
            </a:r>
          </a:p>
        </p:txBody>
      </p:sp>
      <p:sp>
        <p:nvSpPr>
          <p:cNvPr id="43" name="Text 0">
            <a:extLst>
              <a:ext uri="{FF2B5EF4-FFF2-40B4-BE49-F238E27FC236}">
                <a16:creationId xmlns:a16="http://schemas.microsoft.com/office/drawing/2014/main" id="{BE97163D-2868-3660-649F-87DEF04F76B4}"/>
              </a:ext>
            </a:extLst>
          </p:cNvPr>
          <p:cNvSpPr/>
          <p:nvPr/>
        </p:nvSpPr>
        <p:spPr>
          <a:xfrm>
            <a:off x="1508760" y="272428"/>
            <a:ext cx="10058400" cy="640080"/>
          </a:xfrm>
          <a:prstGeom prst="rect">
            <a:avLst/>
          </a:prstGeom>
          <a:noFill/>
          <a:ln/>
        </p:spPr>
        <p:txBody>
          <a:bodyPr wrap="square" rtlCol="0" anchor="ctr"/>
          <a:lstStyle/>
          <a:p>
            <a:pPr marL="0" indent="0">
              <a:buNone/>
            </a:pPr>
            <a:r>
              <a:rPr lang="en-US" sz="3000" b="1" dirty="0" err="1">
                <a:solidFill>
                  <a:srgbClr val="1B2A4A"/>
                </a:solidFill>
                <a:latin typeface="Cambria" pitchFamily="34" charset="0"/>
                <a:ea typeface="Cambria" pitchFamily="34" charset="-122"/>
                <a:cs typeface="Cambria" pitchFamily="34" charset="-120"/>
              </a:rPr>
              <a:t>Risultati</a:t>
            </a:r>
            <a:endParaRPr lang="en-US" sz="3000" dirty="0"/>
          </a:p>
        </p:txBody>
      </p:sp>
      <p:sp>
        <p:nvSpPr>
          <p:cNvPr id="2" name="Text 1">
            <a:extLst>
              <a:ext uri="{FF2B5EF4-FFF2-40B4-BE49-F238E27FC236}">
                <a16:creationId xmlns:a16="http://schemas.microsoft.com/office/drawing/2014/main" id="{BACE04DF-ED84-2015-ED55-CC830EA94D98}"/>
              </a:ext>
            </a:extLst>
          </p:cNvPr>
          <p:cNvSpPr/>
          <p:nvPr/>
        </p:nvSpPr>
        <p:spPr>
          <a:xfrm>
            <a:off x="1623809" y="960120"/>
            <a:ext cx="10515600" cy="365760"/>
          </a:xfrm>
          <a:prstGeom prst="rect">
            <a:avLst/>
          </a:prstGeom>
          <a:noFill/>
          <a:ln/>
        </p:spPr>
        <p:txBody>
          <a:bodyPr wrap="square" rtlCol="0" anchor="ctr"/>
          <a:lstStyle/>
          <a:p>
            <a:pPr marL="0" indent="0">
              <a:buNone/>
            </a:pPr>
            <a:r>
              <a:rPr sz="1400" i="1">
                <a:solidFill>
                  <a:srgbClr val="5B6B87"/>
                </a:solidFill>
                <a:latin typeface="Calibri"/>
              </a:rPr>
              <a:t>I segnali di sproporzionalità più rilevanti per frequenza e intensità</a:t>
            </a:r>
            <a:endParaRPr lang="en-US" sz="1400" dirty="0"/>
          </a:p>
        </p:txBody>
      </p:sp>
      <p:grpSp>
        <p:nvGrpSpPr>
          <p:cNvPr id="86" name="Gruppo 85">
            <a:extLst>
              <a:ext uri="{FF2B5EF4-FFF2-40B4-BE49-F238E27FC236}">
                <a16:creationId xmlns:a16="http://schemas.microsoft.com/office/drawing/2014/main" id="{92A3CA2B-386F-E8F6-5118-574CC1ABF284}"/>
              </a:ext>
            </a:extLst>
          </p:cNvPr>
          <p:cNvGrpSpPr/>
          <p:nvPr/>
        </p:nvGrpSpPr>
        <p:grpSpPr>
          <a:xfrm>
            <a:off x="1140555" y="2895508"/>
            <a:ext cx="5945127" cy="2211099"/>
            <a:chOff x="3854913" y="4128885"/>
            <a:chExt cx="6194609" cy="2211099"/>
          </a:xfrm>
        </p:grpSpPr>
        <p:sp>
          <p:nvSpPr>
            <p:cNvPr id="6" name="Shape 2">
              <a:extLst>
                <a:ext uri="{FF2B5EF4-FFF2-40B4-BE49-F238E27FC236}">
                  <a16:creationId xmlns:a16="http://schemas.microsoft.com/office/drawing/2014/main" id="{5A512835-CE2B-C510-8DED-C74862AB84FA}"/>
                </a:ext>
              </a:extLst>
            </p:cNvPr>
            <p:cNvSpPr/>
            <p:nvPr/>
          </p:nvSpPr>
          <p:spPr>
            <a:xfrm>
              <a:off x="3914571" y="4139919"/>
              <a:ext cx="1578021" cy="2151338"/>
            </a:xfrm>
            <a:prstGeom prst="roundRect">
              <a:avLst>
                <a:gd name="adj" fmla="val 2133"/>
              </a:avLst>
            </a:prstGeom>
            <a:solidFill>
              <a:srgbClr val="FFFFFF"/>
            </a:solidFill>
            <a:ln w="12700">
              <a:solidFill>
                <a:srgbClr val="E2E8F0"/>
              </a:solidFill>
              <a:prstDash val="solid"/>
            </a:ln>
            <a:effectLst>
              <a:outerShdw blurRad="101600" dist="38100" dir="2700000" algn="bl" rotWithShape="0">
                <a:srgbClr val="1B2A4A">
                  <a:alpha val="15000"/>
                </a:srgbClr>
              </a:outerShdw>
            </a:effectLst>
          </p:spPr>
          <p:txBody>
            <a:bodyPr/>
            <a:lstStyle/>
            <a:p>
              <a:endParaRPr/>
            </a:p>
          </p:txBody>
        </p:sp>
        <p:grpSp>
          <p:nvGrpSpPr>
            <p:cNvPr id="85" name="Gruppo 84">
              <a:extLst>
                <a:ext uri="{FF2B5EF4-FFF2-40B4-BE49-F238E27FC236}">
                  <a16:creationId xmlns:a16="http://schemas.microsoft.com/office/drawing/2014/main" id="{365C2875-E0B1-F42D-168E-82E7BC3E54B0}"/>
                </a:ext>
              </a:extLst>
            </p:cNvPr>
            <p:cNvGrpSpPr/>
            <p:nvPr/>
          </p:nvGrpSpPr>
          <p:grpSpPr>
            <a:xfrm>
              <a:off x="3870704" y="4151052"/>
              <a:ext cx="1877252" cy="565339"/>
              <a:chOff x="1588051" y="4094634"/>
              <a:chExt cx="1877252" cy="565339"/>
            </a:xfrm>
          </p:grpSpPr>
          <p:sp>
            <p:nvSpPr>
              <p:cNvPr id="8" name="Shape 3">
                <a:extLst>
                  <a:ext uri="{FF2B5EF4-FFF2-40B4-BE49-F238E27FC236}">
                    <a16:creationId xmlns:a16="http://schemas.microsoft.com/office/drawing/2014/main" id="{2BB01460-16B2-9F8E-5836-EEABC0056F2E}"/>
                  </a:ext>
                </a:extLst>
              </p:cNvPr>
              <p:cNvSpPr/>
              <p:nvPr/>
            </p:nvSpPr>
            <p:spPr>
              <a:xfrm>
                <a:off x="1624953" y="4094634"/>
                <a:ext cx="1584986" cy="534689"/>
              </a:xfrm>
              <a:prstGeom prst="rect">
                <a:avLst/>
              </a:prstGeom>
              <a:solidFill>
                <a:srgbClr val="1B2A4A"/>
              </a:solidFill>
              <a:ln/>
            </p:spPr>
            <p:txBody>
              <a:bodyPr/>
              <a:lstStyle/>
              <a:p>
                <a:endParaRPr dirty="0"/>
              </a:p>
            </p:txBody>
          </p:sp>
          <p:sp>
            <p:nvSpPr>
              <p:cNvPr id="10" name="Text 4">
                <a:extLst>
                  <a:ext uri="{FF2B5EF4-FFF2-40B4-BE49-F238E27FC236}">
                    <a16:creationId xmlns:a16="http://schemas.microsoft.com/office/drawing/2014/main" id="{DEFE4B97-DB4D-D54D-31C9-99EBBCAC7045}"/>
                  </a:ext>
                </a:extLst>
              </p:cNvPr>
              <p:cNvSpPr/>
              <p:nvPr/>
            </p:nvSpPr>
            <p:spPr>
              <a:xfrm>
                <a:off x="1588051" y="4216497"/>
                <a:ext cx="1703374" cy="124496"/>
              </a:xfrm>
              <a:prstGeom prst="rect">
                <a:avLst/>
              </a:prstGeom>
              <a:noFill/>
              <a:ln/>
            </p:spPr>
            <p:txBody>
              <a:bodyPr wrap="square" rtlCol="0" anchor="ctr"/>
              <a:lstStyle/>
              <a:p>
                <a:pPr marL="0" indent="0" algn="ctr">
                  <a:buNone/>
                </a:pPr>
                <a:r>
                  <a:rPr sz="1200" b="1" dirty="0">
                    <a:solidFill>
                      <a:srgbClr val="FFFFFF"/>
                    </a:solidFill>
                    <a:latin typeface="Cambria"/>
                  </a:rPr>
                  <a:t>SISTEMA CARDIOVASCOLARE</a:t>
                </a:r>
                <a:endParaRPr lang="en-US" sz="1200" dirty="0"/>
              </a:p>
            </p:txBody>
          </p:sp>
          <p:sp>
            <p:nvSpPr>
              <p:cNvPr id="11" name="Text 5">
                <a:extLst>
                  <a:ext uri="{FF2B5EF4-FFF2-40B4-BE49-F238E27FC236}">
                    <a16:creationId xmlns:a16="http://schemas.microsoft.com/office/drawing/2014/main" id="{A8B3BF37-52E3-1085-2BE3-B82963DDFE69}"/>
                  </a:ext>
                </a:extLst>
              </p:cNvPr>
              <p:cNvSpPr/>
              <p:nvPr/>
            </p:nvSpPr>
            <p:spPr>
              <a:xfrm>
                <a:off x="1612095" y="4417792"/>
                <a:ext cx="1853208" cy="242181"/>
              </a:xfrm>
              <a:prstGeom prst="rect">
                <a:avLst/>
              </a:prstGeom>
              <a:noFill/>
              <a:ln/>
            </p:spPr>
            <p:txBody>
              <a:bodyPr wrap="square" rtlCol="0" anchor="ctr"/>
              <a:lstStyle/>
              <a:p>
                <a:pPr marL="0" indent="0">
                  <a:buNone/>
                </a:pPr>
                <a:r>
                  <a:rPr sz="900" i="1" dirty="0">
                    <a:solidFill>
                      <a:srgbClr val="EAF0FB"/>
                    </a:solidFill>
                    <a:latin typeface="Calibri"/>
                  </a:rPr>
                  <a:t>43 </a:t>
                </a:r>
                <a:r>
                  <a:rPr sz="900" i="1" dirty="0" err="1">
                    <a:solidFill>
                      <a:srgbClr val="EAF0FB"/>
                    </a:solidFill>
                    <a:latin typeface="Calibri"/>
                  </a:rPr>
                  <a:t>farmaci</a:t>
                </a:r>
                <a:r>
                  <a:rPr sz="900" i="1" dirty="0">
                    <a:solidFill>
                      <a:srgbClr val="EAF0FB"/>
                    </a:solidFill>
                    <a:latin typeface="Calibri"/>
                  </a:rPr>
                  <a:t> co</a:t>
                </a:r>
                <a:r>
                  <a:rPr lang="it-IT" sz="900" i="1" dirty="0">
                    <a:solidFill>
                      <a:srgbClr val="EAF0FB"/>
                    </a:solidFill>
                    <a:latin typeface="Calibri"/>
                  </a:rPr>
                  <a:t>n</a:t>
                </a:r>
                <a:r>
                  <a:rPr sz="900" i="1" dirty="0">
                    <a:solidFill>
                      <a:srgbClr val="EAF0FB"/>
                    </a:solidFill>
                    <a:latin typeface="Calibri"/>
                  </a:rPr>
                  <a:t> </a:t>
                </a:r>
                <a:r>
                  <a:rPr sz="900" i="1" dirty="0" err="1">
                    <a:solidFill>
                      <a:srgbClr val="EAF0FB"/>
                    </a:solidFill>
                    <a:latin typeface="Calibri"/>
                  </a:rPr>
                  <a:t>segnali</a:t>
                </a:r>
                <a:r>
                  <a:rPr sz="900" i="1" dirty="0">
                    <a:solidFill>
                      <a:srgbClr val="EAF0FB"/>
                    </a:solidFill>
                    <a:latin typeface="Calibri"/>
                  </a:rPr>
                  <a:t> </a:t>
                </a:r>
                <a:r>
                  <a:rPr sz="900" i="1" dirty="0" err="1">
                    <a:solidFill>
                      <a:srgbClr val="EAF0FB"/>
                    </a:solidFill>
                    <a:latin typeface="Calibri"/>
                  </a:rPr>
                  <a:t>positivi</a:t>
                </a:r>
                <a:endParaRPr lang="en-US" sz="900" dirty="0"/>
              </a:p>
            </p:txBody>
          </p:sp>
        </p:grpSp>
        <p:grpSp>
          <p:nvGrpSpPr>
            <p:cNvPr id="81" name="Gruppo 80">
              <a:extLst>
                <a:ext uri="{FF2B5EF4-FFF2-40B4-BE49-F238E27FC236}">
                  <a16:creationId xmlns:a16="http://schemas.microsoft.com/office/drawing/2014/main" id="{4F88035A-273B-B8E9-1274-FA7DE9D7FC13}"/>
                </a:ext>
              </a:extLst>
            </p:cNvPr>
            <p:cNvGrpSpPr/>
            <p:nvPr/>
          </p:nvGrpSpPr>
          <p:grpSpPr>
            <a:xfrm>
              <a:off x="3854913" y="4128885"/>
              <a:ext cx="6194609" cy="2211099"/>
              <a:chOff x="1634228" y="4085048"/>
              <a:chExt cx="6194609" cy="2211099"/>
            </a:xfrm>
          </p:grpSpPr>
          <p:sp>
            <p:nvSpPr>
              <p:cNvPr id="12" name="Text 6">
                <a:extLst>
                  <a:ext uri="{FF2B5EF4-FFF2-40B4-BE49-F238E27FC236}">
                    <a16:creationId xmlns:a16="http://schemas.microsoft.com/office/drawing/2014/main" id="{25A0DDEB-4EE6-4486-10CA-4419B9320169}"/>
                  </a:ext>
                </a:extLst>
              </p:cNvPr>
              <p:cNvSpPr/>
              <p:nvPr/>
            </p:nvSpPr>
            <p:spPr>
              <a:xfrm>
                <a:off x="1634228" y="4783289"/>
                <a:ext cx="2101596" cy="220166"/>
              </a:xfrm>
              <a:prstGeom prst="rect">
                <a:avLst/>
              </a:prstGeom>
              <a:noFill/>
              <a:ln/>
            </p:spPr>
            <p:txBody>
              <a:bodyPr wrap="square" rtlCol="0" anchor="ctr"/>
              <a:lstStyle/>
              <a:p>
                <a:pPr marL="0" indent="0">
                  <a:buNone/>
                </a:pPr>
                <a:r>
                  <a:rPr sz="1250" b="1" dirty="0" err="1">
                    <a:solidFill>
                      <a:srgbClr val="1B2A4A"/>
                    </a:solidFill>
                    <a:latin typeface="Calibri"/>
                  </a:rPr>
                  <a:t>Simvastatina</a:t>
                </a:r>
                <a:endParaRPr lang="en-US" sz="1250" dirty="0"/>
              </a:p>
            </p:txBody>
          </p:sp>
          <p:sp>
            <p:nvSpPr>
              <p:cNvPr id="13" name="Text 7">
                <a:extLst>
                  <a:ext uri="{FF2B5EF4-FFF2-40B4-BE49-F238E27FC236}">
                    <a16:creationId xmlns:a16="http://schemas.microsoft.com/office/drawing/2014/main" id="{05F56A4E-3F7C-643B-3812-6D3498F46315}"/>
                  </a:ext>
                </a:extLst>
              </p:cNvPr>
              <p:cNvSpPr/>
              <p:nvPr/>
            </p:nvSpPr>
            <p:spPr>
              <a:xfrm>
                <a:off x="1634228" y="5006601"/>
                <a:ext cx="2101596" cy="220166"/>
              </a:xfrm>
              <a:prstGeom prst="rect">
                <a:avLst/>
              </a:prstGeom>
              <a:noFill/>
              <a:ln/>
            </p:spPr>
            <p:txBody>
              <a:bodyPr wrap="square" rtlCol="0" anchor="ctr"/>
              <a:lstStyle/>
              <a:p>
                <a:pPr marL="0" indent="0">
                  <a:buNone/>
                </a:pPr>
                <a:r>
                  <a:rPr sz="1100" b="1" dirty="0">
                    <a:solidFill>
                      <a:srgbClr val="1B2A4A"/>
                    </a:solidFill>
                    <a:latin typeface="Calibri"/>
                  </a:rPr>
                  <a:t>ROR 61,68 (59,84–63,58)</a:t>
                </a:r>
                <a:endParaRPr lang="en-US" sz="1100" dirty="0"/>
              </a:p>
            </p:txBody>
          </p:sp>
          <p:sp>
            <p:nvSpPr>
              <p:cNvPr id="15" name="Text 9">
                <a:extLst>
                  <a:ext uri="{FF2B5EF4-FFF2-40B4-BE49-F238E27FC236}">
                    <a16:creationId xmlns:a16="http://schemas.microsoft.com/office/drawing/2014/main" id="{F128BAB4-F1E3-FC2B-DC3C-F0E39EE24310}"/>
                  </a:ext>
                </a:extLst>
              </p:cNvPr>
              <p:cNvSpPr/>
              <p:nvPr/>
            </p:nvSpPr>
            <p:spPr>
              <a:xfrm>
                <a:off x="1634228" y="5339996"/>
                <a:ext cx="2101596" cy="220166"/>
              </a:xfrm>
              <a:prstGeom prst="rect">
                <a:avLst/>
              </a:prstGeom>
              <a:noFill/>
              <a:ln/>
            </p:spPr>
            <p:txBody>
              <a:bodyPr wrap="square" rtlCol="0" anchor="ctr"/>
              <a:lstStyle/>
              <a:p>
                <a:pPr marL="0" indent="0">
                  <a:buNone/>
                </a:pPr>
                <a:r>
                  <a:rPr sz="1250" b="1" dirty="0" err="1">
                    <a:solidFill>
                      <a:srgbClr val="1B2A4A"/>
                    </a:solidFill>
                    <a:latin typeface="Calibri"/>
                  </a:rPr>
                  <a:t>Atorvastatina</a:t>
                </a:r>
                <a:endParaRPr lang="en-US" sz="1250" dirty="0"/>
              </a:p>
            </p:txBody>
          </p:sp>
          <p:sp>
            <p:nvSpPr>
              <p:cNvPr id="16" name="Text 10">
                <a:extLst>
                  <a:ext uri="{FF2B5EF4-FFF2-40B4-BE49-F238E27FC236}">
                    <a16:creationId xmlns:a16="http://schemas.microsoft.com/office/drawing/2014/main" id="{AFD41295-ACF0-71F6-0038-866B0FE970BE}"/>
                  </a:ext>
                </a:extLst>
              </p:cNvPr>
              <p:cNvSpPr/>
              <p:nvPr/>
            </p:nvSpPr>
            <p:spPr>
              <a:xfrm>
                <a:off x="1634228" y="5541291"/>
                <a:ext cx="2101596" cy="220166"/>
              </a:xfrm>
              <a:prstGeom prst="rect">
                <a:avLst/>
              </a:prstGeom>
              <a:noFill/>
              <a:ln/>
            </p:spPr>
            <p:txBody>
              <a:bodyPr wrap="square" rtlCol="0" anchor="ctr"/>
              <a:lstStyle/>
              <a:p>
                <a:pPr marL="0" indent="0">
                  <a:buNone/>
                </a:pPr>
                <a:r>
                  <a:rPr sz="1100" b="1" dirty="0">
                    <a:solidFill>
                      <a:srgbClr val="1B2A4A"/>
                    </a:solidFill>
                    <a:latin typeface="Calibri"/>
                  </a:rPr>
                  <a:t>ROR 27,47 (26,68–28,27)</a:t>
                </a:r>
                <a:endParaRPr lang="en-US" sz="1100" dirty="0"/>
              </a:p>
            </p:txBody>
          </p:sp>
          <p:sp>
            <p:nvSpPr>
              <p:cNvPr id="18" name="Text 12">
                <a:extLst>
                  <a:ext uri="{FF2B5EF4-FFF2-40B4-BE49-F238E27FC236}">
                    <a16:creationId xmlns:a16="http://schemas.microsoft.com/office/drawing/2014/main" id="{5FBF069F-DCF1-BB33-488C-7CC5BD2FECD4}"/>
                  </a:ext>
                </a:extLst>
              </p:cNvPr>
              <p:cNvSpPr/>
              <p:nvPr/>
            </p:nvSpPr>
            <p:spPr>
              <a:xfrm>
                <a:off x="1634228" y="5874686"/>
                <a:ext cx="2101596" cy="220166"/>
              </a:xfrm>
              <a:prstGeom prst="rect">
                <a:avLst/>
              </a:prstGeom>
              <a:noFill/>
              <a:ln/>
            </p:spPr>
            <p:txBody>
              <a:bodyPr wrap="square" rtlCol="0" anchor="ctr"/>
              <a:lstStyle/>
              <a:p>
                <a:pPr marL="0" indent="0">
                  <a:buNone/>
                </a:pPr>
                <a:r>
                  <a:rPr sz="1250" b="1" dirty="0" err="1">
                    <a:solidFill>
                      <a:srgbClr val="1B2A4A"/>
                    </a:solidFill>
                    <a:latin typeface="Calibri"/>
                  </a:rPr>
                  <a:t>Rosuvastatina</a:t>
                </a:r>
                <a:endParaRPr lang="en-US" sz="1250" dirty="0"/>
              </a:p>
            </p:txBody>
          </p:sp>
          <p:sp>
            <p:nvSpPr>
              <p:cNvPr id="19" name="Text 13">
                <a:extLst>
                  <a:ext uri="{FF2B5EF4-FFF2-40B4-BE49-F238E27FC236}">
                    <a16:creationId xmlns:a16="http://schemas.microsoft.com/office/drawing/2014/main" id="{AF91ED66-FBDC-7E8D-34BA-AC4AA9E848C5}"/>
                  </a:ext>
                </a:extLst>
              </p:cNvPr>
              <p:cNvSpPr/>
              <p:nvPr/>
            </p:nvSpPr>
            <p:spPr>
              <a:xfrm>
                <a:off x="1634228" y="6075981"/>
                <a:ext cx="2101596" cy="220166"/>
              </a:xfrm>
              <a:prstGeom prst="rect">
                <a:avLst/>
              </a:prstGeom>
              <a:noFill/>
              <a:ln/>
            </p:spPr>
            <p:txBody>
              <a:bodyPr wrap="square" rtlCol="0" anchor="ctr"/>
              <a:lstStyle/>
              <a:p>
                <a:pPr marL="0" indent="0">
                  <a:buNone/>
                </a:pPr>
                <a:r>
                  <a:rPr sz="1100" b="1">
                    <a:solidFill>
                      <a:srgbClr val="1B2A4A"/>
                    </a:solidFill>
                    <a:latin typeface="Calibri"/>
                  </a:rPr>
                  <a:t>ROR 27,84 (26,85–28,87)</a:t>
                </a:r>
                <a:endParaRPr lang="en-US" sz="1100" dirty="0"/>
              </a:p>
            </p:txBody>
          </p:sp>
          <p:sp>
            <p:nvSpPr>
              <p:cNvPr id="20" name="Shape 14">
                <a:extLst>
                  <a:ext uri="{FF2B5EF4-FFF2-40B4-BE49-F238E27FC236}">
                    <a16:creationId xmlns:a16="http://schemas.microsoft.com/office/drawing/2014/main" id="{A2AE7804-51FD-F270-F54F-539C11FBD8EF}"/>
                  </a:ext>
                </a:extLst>
              </p:cNvPr>
              <p:cNvSpPr/>
              <p:nvPr/>
            </p:nvSpPr>
            <p:spPr>
              <a:xfrm>
                <a:off x="3487435" y="4116737"/>
                <a:ext cx="1650537" cy="2151338"/>
              </a:xfrm>
              <a:prstGeom prst="roundRect">
                <a:avLst>
                  <a:gd name="adj" fmla="val 2133"/>
                </a:avLst>
              </a:prstGeom>
              <a:solidFill>
                <a:srgbClr val="FFFFFF"/>
              </a:solidFill>
              <a:ln w="12700">
                <a:solidFill>
                  <a:srgbClr val="E2E8F0"/>
                </a:solidFill>
                <a:prstDash val="solid"/>
              </a:ln>
              <a:effectLst>
                <a:outerShdw blurRad="101600" dist="38100" dir="2700000" algn="bl" rotWithShape="0">
                  <a:srgbClr val="1B2A4A">
                    <a:alpha val="15000"/>
                  </a:srgbClr>
                </a:outerShdw>
              </a:effectLst>
            </p:spPr>
            <p:txBody>
              <a:bodyPr/>
              <a:lstStyle/>
              <a:p>
                <a:endParaRPr/>
              </a:p>
            </p:txBody>
          </p:sp>
          <p:sp>
            <p:nvSpPr>
              <p:cNvPr id="22" name="Shape 15">
                <a:extLst>
                  <a:ext uri="{FF2B5EF4-FFF2-40B4-BE49-F238E27FC236}">
                    <a16:creationId xmlns:a16="http://schemas.microsoft.com/office/drawing/2014/main" id="{3B0CEAA9-9D6F-9122-EB01-10BD9685EC2B}"/>
                  </a:ext>
                </a:extLst>
              </p:cNvPr>
              <p:cNvSpPr/>
              <p:nvPr/>
            </p:nvSpPr>
            <p:spPr>
              <a:xfrm>
                <a:off x="3507257" y="4096082"/>
                <a:ext cx="1630714" cy="534689"/>
              </a:xfrm>
              <a:prstGeom prst="rect">
                <a:avLst/>
              </a:prstGeom>
              <a:solidFill>
                <a:srgbClr val="2E9E8F"/>
              </a:solidFill>
              <a:ln/>
            </p:spPr>
            <p:txBody>
              <a:bodyPr/>
              <a:lstStyle/>
              <a:p>
                <a:endParaRPr/>
              </a:p>
            </p:txBody>
          </p:sp>
          <p:sp>
            <p:nvSpPr>
              <p:cNvPr id="23" name="Text 16">
                <a:extLst>
                  <a:ext uri="{FF2B5EF4-FFF2-40B4-BE49-F238E27FC236}">
                    <a16:creationId xmlns:a16="http://schemas.microsoft.com/office/drawing/2014/main" id="{AB02E675-09DE-87CE-C2CB-CE53B5EB30AF}"/>
                  </a:ext>
                </a:extLst>
              </p:cNvPr>
              <p:cNvSpPr/>
              <p:nvPr/>
            </p:nvSpPr>
            <p:spPr>
              <a:xfrm>
                <a:off x="3625645" y="4144808"/>
                <a:ext cx="2101596" cy="314523"/>
              </a:xfrm>
              <a:prstGeom prst="rect">
                <a:avLst/>
              </a:prstGeom>
              <a:noFill/>
              <a:ln/>
            </p:spPr>
            <p:txBody>
              <a:bodyPr wrap="square" rtlCol="0" anchor="ctr"/>
              <a:lstStyle/>
              <a:p>
                <a:pPr marL="0" indent="0">
                  <a:buNone/>
                </a:pPr>
                <a:r>
                  <a:rPr sz="1200" b="1" dirty="0">
                    <a:solidFill>
                      <a:srgbClr val="FFFFFF"/>
                    </a:solidFill>
                    <a:latin typeface="Cambria"/>
                  </a:rPr>
                  <a:t>SISTEMA NERVOSO</a:t>
                </a:r>
                <a:endParaRPr lang="en-US" sz="1200" dirty="0"/>
              </a:p>
            </p:txBody>
          </p:sp>
          <p:sp>
            <p:nvSpPr>
              <p:cNvPr id="24" name="Text 17">
                <a:extLst>
                  <a:ext uri="{FF2B5EF4-FFF2-40B4-BE49-F238E27FC236}">
                    <a16:creationId xmlns:a16="http://schemas.microsoft.com/office/drawing/2014/main" id="{70984DB3-9BB8-CE3A-ACEA-AD3E6DB52A56}"/>
                  </a:ext>
                </a:extLst>
              </p:cNvPr>
              <p:cNvSpPr/>
              <p:nvPr/>
            </p:nvSpPr>
            <p:spPr>
              <a:xfrm>
                <a:off x="3500292" y="4397273"/>
                <a:ext cx="1853208" cy="264198"/>
              </a:xfrm>
              <a:prstGeom prst="rect">
                <a:avLst/>
              </a:prstGeom>
              <a:noFill/>
              <a:ln/>
            </p:spPr>
            <p:txBody>
              <a:bodyPr wrap="square" rtlCol="0" anchor="ctr"/>
              <a:lstStyle/>
              <a:p>
                <a:pPr marL="0" indent="0">
                  <a:buNone/>
                </a:pPr>
                <a:r>
                  <a:rPr sz="900" i="1" dirty="0">
                    <a:solidFill>
                      <a:srgbClr val="EAF0FB"/>
                    </a:solidFill>
                    <a:latin typeface="Calibri"/>
                  </a:rPr>
                  <a:t>60 </a:t>
                </a:r>
                <a:r>
                  <a:rPr sz="900" i="1" dirty="0" err="1">
                    <a:solidFill>
                      <a:srgbClr val="EAF0FB"/>
                    </a:solidFill>
                    <a:latin typeface="Calibri"/>
                  </a:rPr>
                  <a:t>farmaci</a:t>
                </a:r>
                <a:r>
                  <a:rPr sz="900" i="1" dirty="0">
                    <a:solidFill>
                      <a:srgbClr val="EAF0FB"/>
                    </a:solidFill>
                    <a:latin typeface="Calibri"/>
                  </a:rPr>
                  <a:t> con </a:t>
                </a:r>
                <a:r>
                  <a:rPr sz="900" i="1" dirty="0" err="1">
                    <a:solidFill>
                      <a:srgbClr val="EAF0FB"/>
                    </a:solidFill>
                    <a:latin typeface="Calibri"/>
                  </a:rPr>
                  <a:t>segnali</a:t>
                </a:r>
                <a:r>
                  <a:rPr sz="900" i="1" dirty="0">
                    <a:solidFill>
                      <a:srgbClr val="EAF0FB"/>
                    </a:solidFill>
                    <a:latin typeface="Calibri"/>
                  </a:rPr>
                  <a:t> </a:t>
                </a:r>
                <a:r>
                  <a:rPr sz="900" i="1" dirty="0" err="1">
                    <a:solidFill>
                      <a:srgbClr val="EAF0FB"/>
                    </a:solidFill>
                    <a:latin typeface="Calibri"/>
                  </a:rPr>
                  <a:t>positivi</a:t>
                </a:r>
                <a:endParaRPr lang="en-US" sz="900" dirty="0"/>
              </a:p>
            </p:txBody>
          </p:sp>
          <p:sp>
            <p:nvSpPr>
              <p:cNvPr id="25" name="Text 18">
                <a:extLst>
                  <a:ext uri="{FF2B5EF4-FFF2-40B4-BE49-F238E27FC236}">
                    <a16:creationId xmlns:a16="http://schemas.microsoft.com/office/drawing/2014/main" id="{8A90DB59-A141-C777-BD9C-684FB9C2178C}"/>
                  </a:ext>
                </a:extLst>
              </p:cNvPr>
              <p:cNvSpPr/>
              <p:nvPr/>
            </p:nvSpPr>
            <p:spPr>
              <a:xfrm>
                <a:off x="3639957" y="4805307"/>
                <a:ext cx="2101596" cy="220166"/>
              </a:xfrm>
              <a:prstGeom prst="rect">
                <a:avLst/>
              </a:prstGeom>
              <a:noFill/>
              <a:ln/>
            </p:spPr>
            <p:txBody>
              <a:bodyPr wrap="square" rtlCol="0" anchor="ctr"/>
              <a:lstStyle/>
              <a:p>
                <a:pPr marL="0" indent="0">
                  <a:buNone/>
                </a:pPr>
                <a:r>
                  <a:rPr sz="1250" b="1" dirty="0">
                    <a:solidFill>
                      <a:srgbClr val="1B2A4A"/>
                    </a:solidFill>
                    <a:latin typeface="Calibri"/>
                  </a:rPr>
                  <a:t>Levetiracetam</a:t>
                </a:r>
                <a:endParaRPr lang="en-US" sz="1250" dirty="0"/>
              </a:p>
            </p:txBody>
          </p:sp>
          <p:sp>
            <p:nvSpPr>
              <p:cNvPr id="26" name="Text 19">
                <a:extLst>
                  <a:ext uri="{FF2B5EF4-FFF2-40B4-BE49-F238E27FC236}">
                    <a16:creationId xmlns:a16="http://schemas.microsoft.com/office/drawing/2014/main" id="{FA2D1950-22B0-4276-3C7D-F137D869838B}"/>
                  </a:ext>
                </a:extLst>
              </p:cNvPr>
              <p:cNvSpPr/>
              <p:nvPr/>
            </p:nvSpPr>
            <p:spPr>
              <a:xfrm>
                <a:off x="3639957" y="5006602"/>
                <a:ext cx="2101596" cy="220166"/>
              </a:xfrm>
              <a:prstGeom prst="rect">
                <a:avLst/>
              </a:prstGeom>
              <a:noFill/>
              <a:ln/>
            </p:spPr>
            <p:txBody>
              <a:bodyPr wrap="square" rtlCol="0" anchor="ctr"/>
              <a:lstStyle/>
              <a:p>
                <a:pPr marL="0" indent="0">
                  <a:buNone/>
                </a:pPr>
                <a:r>
                  <a:rPr sz="1100" b="1" dirty="0">
                    <a:solidFill>
                      <a:srgbClr val="2E9E8F"/>
                    </a:solidFill>
                    <a:latin typeface="Calibri"/>
                  </a:rPr>
                  <a:t>ROR 7,54 (7,08–8,02)</a:t>
                </a:r>
                <a:endParaRPr lang="en-US" sz="1100" dirty="0"/>
              </a:p>
            </p:txBody>
          </p:sp>
          <p:sp>
            <p:nvSpPr>
              <p:cNvPr id="28" name="Text 21">
                <a:extLst>
                  <a:ext uri="{FF2B5EF4-FFF2-40B4-BE49-F238E27FC236}">
                    <a16:creationId xmlns:a16="http://schemas.microsoft.com/office/drawing/2014/main" id="{22D36543-D360-3524-2B61-2FB683AF177E}"/>
                  </a:ext>
                </a:extLst>
              </p:cNvPr>
              <p:cNvSpPr/>
              <p:nvPr/>
            </p:nvSpPr>
            <p:spPr>
              <a:xfrm>
                <a:off x="3639957" y="5339996"/>
                <a:ext cx="2101596" cy="220166"/>
              </a:xfrm>
              <a:prstGeom prst="rect">
                <a:avLst/>
              </a:prstGeom>
              <a:noFill/>
              <a:ln/>
            </p:spPr>
            <p:txBody>
              <a:bodyPr wrap="square" rtlCol="0" anchor="ctr"/>
              <a:lstStyle/>
              <a:p>
                <a:pPr marL="0" indent="0">
                  <a:buNone/>
                </a:pPr>
                <a:r>
                  <a:rPr sz="1250" b="1" dirty="0" err="1">
                    <a:solidFill>
                      <a:srgbClr val="1B2A4A"/>
                    </a:solidFill>
                    <a:latin typeface="Calibri"/>
                  </a:rPr>
                  <a:t>Quetiapina</a:t>
                </a:r>
                <a:endParaRPr lang="en-US" sz="1250" dirty="0"/>
              </a:p>
            </p:txBody>
          </p:sp>
          <p:sp>
            <p:nvSpPr>
              <p:cNvPr id="29" name="Text 22">
                <a:extLst>
                  <a:ext uri="{FF2B5EF4-FFF2-40B4-BE49-F238E27FC236}">
                    <a16:creationId xmlns:a16="http://schemas.microsoft.com/office/drawing/2014/main" id="{72B51AA8-8269-0E60-2824-4C9C5C78B57B}"/>
                  </a:ext>
                </a:extLst>
              </p:cNvPr>
              <p:cNvSpPr/>
              <p:nvPr/>
            </p:nvSpPr>
            <p:spPr>
              <a:xfrm>
                <a:off x="3639957" y="5541291"/>
                <a:ext cx="2101596" cy="220166"/>
              </a:xfrm>
              <a:prstGeom prst="rect">
                <a:avLst/>
              </a:prstGeom>
              <a:noFill/>
              <a:ln/>
            </p:spPr>
            <p:txBody>
              <a:bodyPr wrap="square" rtlCol="0" anchor="ctr"/>
              <a:lstStyle/>
              <a:p>
                <a:pPr marL="0" indent="0">
                  <a:buNone/>
                </a:pPr>
                <a:r>
                  <a:rPr sz="1100" b="1" dirty="0">
                    <a:solidFill>
                      <a:srgbClr val="2E9E8F"/>
                    </a:solidFill>
                    <a:latin typeface="Calibri"/>
                  </a:rPr>
                  <a:t>ROR 2,73 (2,54–2,94)</a:t>
                </a:r>
                <a:endParaRPr lang="en-US" sz="1100" dirty="0"/>
              </a:p>
            </p:txBody>
          </p:sp>
          <p:sp>
            <p:nvSpPr>
              <p:cNvPr id="31" name="Text 24">
                <a:extLst>
                  <a:ext uri="{FF2B5EF4-FFF2-40B4-BE49-F238E27FC236}">
                    <a16:creationId xmlns:a16="http://schemas.microsoft.com/office/drawing/2014/main" id="{E88228D1-D716-AA64-9A1F-84F14BDC9B89}"/>
                  </a:ext>
                </a:extLst>
              </p:cNvPr>
              <p:cNvSpPr/>
              <p:nvPr/>
            </p:nvSpPr>
            <p:spPr>
              <a:xfrm>
                <a:off x="3639957" y="5874686"/>
                <a:ext cx="2101596" cy="220166"/>
              </a:xfrm>
              <a:prstGeom prst="rect">
                <a:avLst/>
              </a:prstGeom>
              <a:noFill/>
              <a:ln/>
            </p:spPr>
            <p:txBody>
              <a:bodyPr wrap="square" rtlCol="0" anchor="ctr"/>
              <a:lstStyle/>
              <a:p>
                <a:pPr marL="0" indent="0">
                  <a:buNone/>
                </a:pPr>
                <a:r>
                  <a:rPr sz="1250" b="1" dirty="0" err="1">
                    <a:solidFill>
                      <a:srgbClr val="1B2A4A"/>
                    </a:solidFill>
                    <a:latin typeface="Calibri"/>
                  </a:rPr>
                  <a:t>Olanzapina</a:t>
                </a:r>
                <a:endParaRPr lang="en-US" sz="1250" dirty="0"/>
              </a:p>
            </p:txBody>
          </p:sp>
          <p:sp>
            <p:nvSpPr>
              <p:cNvPr id="32" name="Text 25">
                <a:extLst>
                  <a:ext uri="{FF2B5EF4-FFF2-40B4-BE49-F238E27FC236}">
                    <a16:creationId xmlns:a16="http://schemas.microsoft.com/office/drawing/2014/main" id="{22A0F3F9-21D9-76F8-C02A-A631190FAC99}"/>
                  </a:ext>
                </a:extLst>
              </p:cNvPr>
              <p:cNvSpPr/>
              <p:nvPr/>
            </p:nvSpPr>
            <p:spPr>
              <a:xfrm>
                <a:off x="3639957" y="6075981"/>
                <a:ext cx="2101596" cy="220166"/>
              </a:xfrm>
              <a:prstGeom prst="rect">
                <a:avLst/>
              </a:prstGeom>
              <a:noFill/>
              <a:ln/>
            </p:spPr>
            <p:txBody>
              <a:bodyPr wrap="square" rtlCol="0" anchor="ctr"/>
              <a:lstStyle/>
              <a:p>
                <a:pPr marL="0" indent="0">
                  <a:buNone/>
                </a:pPr>
                <a:r>
                  <a:rPr sz="1100" b="1" dirty="0">
                    <a:solidFill>
                      <a:srgbClr val="2E9E8F"/>
                    </a:solidFill>
                    <a:latin typeface="Calibri"/>
                  </a:rPr>
                  <a:t>ROR 4,02 (3,72–4,33)</a:t>
                </a:r>
                <a:endParaRPr lang="en-US" sz="1100" dirty="0"/>
              </a:p>
            </p:txBody>
          </p:sp>
          <p:sp>
            <p:nvSpPr>
              <p:cNvPr id="34" name="Shape 26">
                <a:extLst>
                  <a:ext uri="{FF2B5EF4-FFF2-40B4-BE49-F238E27FC236}">
                    <a16:creationId xmlns:a16="http://schemas.microsoft.com/office/drawing/2014/main" id="{F60F91F5-FFC8-486A-F49C-F2A8708E8D76}"/>
                  </a:ext>
                </a:extLst>
              </p:cNvPr>
              <p:cNvSpPr/>
              <p:nvPr/>
            </p:nvSpPr>
            <p:spPr>
              <a:xfrm>
                <a:off x="5505858" y="4108880"/>
                <a:ext cx="1853207" cy="2182789"/>
              </a:xfrm>
              <a:prstGeom prst="roundRect">
                <a:avLst>
                  <a:gd name="adj" fmla="val 2133"/>
                </a:avLst>
              </a:prstGeom>
              <a:solidFill>
                <a:srgbClr val="FFFFFF"/>
              </a:solidFill>
              <a:ln w="12700">
                <a:solidFill>
                  <a:srgbClr val="E2E8F0"/>
                </a:solidFill>
                <a:prstDash val="solid"/>
              </a:ln>
              <a:effectLst>
                <a:outerShdw blurRad="101600" dist="38100" dir="2700000" algn="bl" rotWithShape="0">
                  <a:srgbClr val="1B2A4A">
                    <a:alpha val="15000"/>
                  </a:srgbClr>
                </a:outerShdw>
              </a:effectLst>
            </p:spPr>
            <p:txBody>
              <a:bodyPr/>
              <a:lstStyle/>
              <a:p>
                <a:endParaRPr/>
              </a:p>
            </p:txBody>
          </p:sp>
          <p:sp>
            <p:nvSpPr>
              <p:cNvPr id="35" name="Shape 27">
                <a:extLst>
                  <a:ext uri="{FF2B5EF4-FFF2-40B4-BE49-F238E27FC236}">
                    <a16:creationId xmlns:a16="http://schemas.microsoft.com/office/drawing/2014/main" id="{F8B974FD-7BC6-5F57-DF8D-43C90E0F95A6}"/>
                  </a:ext>
                </a:extLst>
              </p:cNvPr>
              <p:cNvSpPr/>
              <p:nvPr/>
            </p:nvSpPr>
            <p:spPr>
              <a:xfrm>
                <a:off x="5519787" y="4085048"/>
                <a:ext cx="1853207" cy="534689"/>
              </a:xfrm>
              <a:prstGeom prst="rect">
                <a:avLst/>
              </a:prstGeom>
              <a:solidFill>
                <a:srgbClr val="D65A4A"/>
              </a:solidFill>
              <a:ln/>
            </p:spPr>
            <p:txBody>
              <a:bodyPr/>
              <a:lstStyle/>
              <a:p>
                <a:endParaRPr/>
              </a:p>
            </p:txBody>
          </p:sp>
          <p:sp>
            <p:nvSpPr>
              <p:cNvPr id="36" name="Text 28">
                <a:extLst>
                  <a:ext uri="{FF2B5EF4-FFF2-40B4-BE49-F238E27FC236}">
                    <a16:creationId xmlns:a16="http://schemas.microsoft.com/office/drawing/2014/main" id="{72AF666F-F17A-E5FD-DFAE-6D9135386EA2}"/>
                  </a:ext>
                </a:extLst>
              </p:cNvPr>
              <p:cNvSpPr/>
              <p:nvPr/>
            </p:nvSpPr>
            <p:spPr>
              <a:xfrm>
                <a:off x="5727241" y="4122792"/>
                <a:ext cx="2101596" cy="314523"/>
              </a:xfrm>
              <a:prstGeom prst="rect">
                <a:avLst/>
              </a:prstGeom>
              <a:noFill/>
              <a:ln/>
            </p:spPr>
            <p:txBody>
              <a:bodyPr wrap="square" rtlCol="0" anchor="ctr"/>
              <a:lstStyle/>
              <a:p>
                <a:pPr marL="0" indent="0">
                  <a:buNone/>
                </a:pPr>
                <a:r>
                  <a:rPr sz="1200" b="1" dirty="0">
                    <a:solidFill>
                      <a:srgbClr val="FFFFFF"/>
                    </a:solidFill>
                    <a:latin typeface="Cambria"/>
                  </a:rPr>
                  <a:t>ANTI-INFETTIVI</a:t>
                </a:r>
                <a:endParaRPr lang="en-US" sz="1200" dirty="0"/>
              </a:p>
            </p:txBody>
          </p:sp>
          <p:sp>
            <p:nvSpPr>
              <p:cNvPr id="37" name="Text 29">
                <a:extLst>
                  <a:ext uri="{FF2B5EF4-FFF2-40B4-BE49-F238E27FC236}">
                    <a16:creationId xmlns:a16="http://schemas.microsoft.com/office/drawing/2014/main" id="{C26AD411-D8B5-E1E7-6BBF-B273006D6C89}"/>
                  </a:ext>
                </a:extLst>
              </p:cNvPr>
              <p:cNvSpPr/>
              <p:nvPr/>
            </p:nvSpPr>
            <p:spPr>
              <a:xfrm>
                <a:off x="5644065" y="4383846"/>
                <a:ext cx="1853208" cy="264198"/>
              </a:xfrm>
              <a:prstGeom prst="rect">
                <a:avLst/>
              </a:prstGeom>
              <a:noFill/>
              <a:ln/>
            </p:spPr>
            <p:txBody>
              <a:bodyPr wrap="square" rtlCol="0" anchor="ctr"/>
              <a:lstStyle/>
              <a:p>
                <a:pPr marL="0" indent="0">
                  <a:buNone/>
                </a:pPr>
                <a:r>
                  <a:rPr sz="900" i="1" dirty="0">
                    <a:solidFill>
                      <a:srgbClr val="EAF0FB"/>
                    </a:solidFill>
                    <a:latin typeface="Calibri"/>
                  </a:rPr>
                  <a:t>49 </a:t>
                </a:r>
                <a:r>
                  <a:rPr sz="900" i="1" dirty="0" err="1">
                    <a:solidFill>
                      <a:srgbClr val="EAF0FB"/>
                    </a:solidFill>
                    <a:latin typeface="Calibri"/>
                  </a:rPr>
                  <a:t>farmaci</a:t>
                </a:r>
                <a:r>
                  <a:rPr sz="900" i="1" dirty="0">
                    <a:solidFill>
                      <a:srgbClr val="EAF0FB"/>
                    </a:solidFill>
                    <a:latin typeface="Calibri"/>
                  </a:rPr>
                  <a:t> con </a:t>
                </a:r>
                <a:r>
                  <a:rPr sz="900" i="1" dirty="0" err="1">
                    <a:solidFill>
                      <a:srgbClr val="EAF0FB"/>
                    </a:solidFill>
                    <a:latin typeface="Calibri"/>
                  </a:rPr>
                  <a:t>segnali</a:t>
                </a:r>
                <a:r>
                  <a:rPr sz="900" i="1" dirty="0">
                    <a:solidFill>
                      <a:srgbClr val="EAF0FB"/>
                    </a:solidFill>
                    <a:latin typeface="Calibri"/>
                  </a:rPr>
                  <a:t> </a:t>
                </a:r>
                <a:r>
                  <a:rPr sz="900" i="1" dirty="0" err="1">
                    <a:solidFill>
                      <a:srgbClr val="EAF0FB"/>
                    </a:solidFill>
                    <a:latin typeface="Calibri"/>
                  </a:rPr>
                  <a:t>positivi</a:t>
                </a:r>
                <a:endParaRPr lang="en-US" sz="900" dirty="0"/>
              </a:p>
            </p:txBody>
          </p:sp>
          <p:sp>
            <p:nvSpPr>
              <p:cNvPr id="38" name="Text 30">
                <a:extLst>
                  <a:ext uri="{FF2B5EF4-FFF2-40B4-BE49-F238E27FC236}">
                    <a16:creationId xmlns:a16="http://schemas.microsoft.com/office/drawing/2014/main" id="{4F4A3F78-A8E6-B30B-2332-3BC581B167F4}"/>
                  </a:ext>
                </a:extLst>
              </p:cNvPr>
              <p:cNvSpPr/>
              <p:nvPr/>
            </p:nvSpPr>
            <p:spPr>
              <a:xfrm>
                <a:off x="5716027" y="4805307"/>
                <a:ext cx="2101596" cy="220166"/>
              </a:xfrm>
              <a:prstGeom prst="rect">
                <a:avLst/>
              </a:prstGeom>
              <a:noFill/>
              <a:ln/>
            </p:spPr>
            <p:txBody>
              <a:bodyPr wrap="square" rtlCol="0" anchor="ctr"/>
              <a:lstStyle/>
              <a:p>
                <a:pPr marL="0" indent="0">
                  <a:buNone/>
                </a:pPr>
                <a:r>
                  <a:rPr sz="1250" b="1" dirty="0" err="1">
                    <a:solidFill>
                      <a:srgbClr val="1B2A4A"/>
                    </a:solidFill>
                    <a:latin typeface="Calibri"/>
                  </a:rPr>
                  <a:t>Daptomicina</a:t>
                </a:r>
                <a:endParaRPr lang="en-US" sz="1250" dirty="0"/>
              </a:p>
            </p:txBody>
          </p:sp>
          <p:sp>
            <p:nvSpPr>
              <p:cNvPr id="39" name="Text 31">
                <a:extLst>
                  <a:ext uri="{FF2B5EF4-FFF2-40B4-BE49-F238E27FC236}">
                    <a16:creationId xmlns:a16="http://schemas.microsoft.com/office/drawing/2014/main" id="{9BB4FA4B-C84C-2FE6-FDD8-3C982FEDE955}"/>
                  </a:ext>
                </a:extLst>
              </p:cNvPr>
              <p:cNvSpPr/>
              <p:nvPr/>
            </p:nvSpPr>
            <p:spPr>
              <a:xfrm>
                <a:off x="5716027" y="5006602"/>
                <a:ext cx="2101596" cy="220166"/>
              </a:xfrm>
              <a:prstGeom prst="rect">
                <a:avLst/>
              </a:prstGeom>
              <a:noFill/>
              <a:ln/>
            </p:spPr>
            <p:txBody>
              <a:bodyPr wrap="square" rtlCol="0" anchor="ctr"/>
              <a:lstStyle/>
              <a:p>
                <a:pPr marL="0" indent="0">
                  <a:buNone/>
                </a:pPr>
                <a:r>
                  <a:rPr sz="1100" b="1" dirty="0">
                    <a:solidFill>
                      <a:srgbClr val="D65A4A"/>
                    </a:solidFill>
                    <a:latin typeface="Calibri"/>
                  </a:rPr>
                  <a:t>ROR 26,06 (23,79–28,55)</a:t>
                </a:r>
                <a:endParaRPr lang="en-US" sz="1100" dirty="0"/>
              </a:p>
            </p:txBody>
          </p:sp>
          <p:sp>
            <p:nvSpPr>
              <p:cNvPr id="41" name="Text 33">
                <a:extLst>
                  <a:ext uri="{FF2B5EF4-FFF2-40B4-BE49-F238E27FC236}">
                    <a16:creationId xmlns:a16="http://schemas.microsoft.com/office/drawing/2014/main" id="{FDDF5268-A5BD-A7D8-B25F-C6C611495EAC}"/>
                  </a:ext>
                </a:extLst>
              </p:cNvPr>
              <p:cNvSpPr/>
              <p:nvPr/>
            </p:nvSpPr>
            <p:spPr>
              <a:xfrm>
                <a:off x="5716027" y="5339996"/>
                <a:ext cx="2101596" cy="220166"/>
              </a:xfrm>
              <a:prstGeom prst="rect">
                <a:avLst/>
              </a:prstGeom>
              <a:noFill/>
              <a:ln/>
            </p:spPr>
            <p:txBody>
              <a:bodyPr wrap="square" rtlCol="0" anchor="ctr"/>
              <a:lstStyle/>
              <a:p>
                <a:pPr marL="0" indent="0">
                  <a:buNone/>
                </a:pPr>
                <a:r>
                  <a:rPr sz="1250" b="1" dirty="0" err="1">
                    <a:solidFill>
                      <a:srgbClr val="1B2A4A"/>
                    </a:solidFill>
                    <a:latin typeface="Calibri"/>
                  </a:rPr>
                  <a:t>Ciprofloxacina</a:t>
                </a:r>
                <a:endParaRPr lang="en-US" sz="1250" dirty="0"/>
              </a:p>
            </p:txBody>
          </p:sp>
          <p:sp>
            <p:nvSpPr>
              <p:cNvPr id="42" name="Text 34">
                <a:extLst>
                  <a:ext uri="{FF2B5EF4-FFF2-40B4-BE49-F238E27FC236}">
                    <a16:creationId xmlns:a16="http://schemas.microsoft.com/office/drawing/2014/main" id="{A9F7F6B2-500D-D732-6554-4807D5AFAD40}"/>
                  </a:ext>
                </a:extLst>
              </p:cNvPr>
              <p:cNvSpPr/>
              <p:nvPr/>
            </p:nvSpPr>
            <p:spPr>
              <a:xfrm>
                <a:off x="5716027" y="5541291"/>
                <a:ext cx="2101596" cy="220166"/>
              </a:xfrm>
              <a:prstGeom prst="rect">
                <a:avLst/>
              </a:prstGeom>
              <a:noFill/>
              <a:ln/>
            </p:spPr>
            <p:txBody>
              <a:bodyPr wrap="square" rtlCol="0" anchor="ctr"/>
              <a:lstStyle/>
              <a:p>
                <a:pPr marL="0" indent="0">
                  <a:buNone/>
                </a:pPr>
                <a:r>
                  <a:rPr sz="1100" b="1" dirty="0">
                    <a:solidFill>
                      <a:srgbClr val="D65A4A"/>
                    </a:solidFill>
                    <a:latin typeface="Calibri"/>
                  </a:rPr>
                  <a:t>ROR 2,28 (2,06–2,53)</a:t>
                </a:r>
                <a:endParaRPr lang="en-US" sz="1100" dirty="0"/>
              </a:p>
            </p:txBody>
          </p:sp>
          <p:sp>
            <p:nvSpPr>
              <p:cNvPr id="77" name="Text 36">
                <a:extLst>
                  <a:ext uri="{FF2B5EF4-FFF2-40B4-BE49-F238E27FC236}">
                    <a16:creationId xmlns:a16="http://schemas.microsoft.com/office/drawing/2014/main" id="{D9647C51-F110-90FF-FC87-E3B8C62823B8}"/>
                  </a:ext>
                </a:extLst>
              </p:cNvPr>
              <p:cNvSpPr/>
              <p:nvPr/>
            </p:nvSpPr>
            <p:spPr>
              <a:xfrm>
                <a:off x="5716027" y="5874686"/>
                <a:ext cx="2101596" cy="220166"/>
              </a:xfrm>
              <a:prstGeom prst="rect">
                <a:avLst/>
              </a:prstGeom>
              <a:noFill/>
              <a:ln/>
            </p:spPr>
            <p:txBody>
              <a:bodyPr wrap="square" rtlCol="0" anchor="ctr"/>
              <a:lstStyle/>
              <a:p>
                <a:pPr marL="0" indent="0">
                  <a:buNone/>
                </a:pPr>
                <a:r>
                  <a:rPr sz="1250" b="1" dirty="0" err="1">
                    <a:solidFill>
                      <a:srgbClr val="1B2A4A"/>
                    </a:solidFill>
                    <a:latin typeface="Calibri"/>
                  </a:rPr>
                  <a:t>Claritromicina</a:t>
                </a:r>
                <a:endParaRPr lang="en-US" sz="1250" dirty="0"/>
              </a:p>
            </p:txBody>
          </p:sp>
          <p:sp>
            <p:nvSpPr>
              <p:cNvPr id="78" name="Text 37">
                <a:extLst>
                  <a:ext uri="{FF2B5EF4-FFF2-40B4-BE49-F238E27FC236}">
                    <a16:creationId xmlns:a16="http://schemas.microsoft.com/office/drawing/2014/main" id="{AAC08192-BC00-C2E2-0A6A-1682F7A115EE}"/>
                  </a:ext>
                </a:extLst>
              </p:cNvPr>
              <p:cNvSpPr/>
              <p:nvPr/>
            </p:nvSpPr>
            <p:spPr>
              <a:xfrm>
                <a:off x="5716027" y="6075981"/>
                <a:ext cx="2101596" cy="220166"/>
              </a:xfrm>
              <a:prstGeom prst="rect">
                <a:avLst/>
              </a:prstGeom>
              <a:noFill/>
              <a:ln/>
            </p:spPr>
            <p:txBody>
              <a:bodyPr wrap="square" rtlCol="0" anchor="ctr"/>
              <a:lstStyle/>
              <a:p>
                <a:pPr marL="0" indent="0">
                  <a:buNone/>
                </a:pPr>
                <a:r>
                  <a:rPr sz="1100" b="1" dirty="0">
                    <a:solidFill>
                      <a:srgbClr val="D65A4A"/>
                    </a:solidFill>
                    <a:latin typeface="Calibri"/>
                  </a:rPr>
                  <a:t>ROR 5,32 (4,73–5,97)</a:t>
                </a:r>
                <a:endParaRPr lang="en-US" sz="1100" dirty="0"/>
              </a:p>
            </p:txBody>
          </p:sp>
        </p:grpSp>
      </p:grpSp>
      <p:graphicFrame>
        <p:nvGraphicFramePr>
          <p:cNvPr id="87" name="Chart 0">
            <a:extLst>
              <a:ext uri="{FF2B5EF4-FFF2-40B4-BE49-F238E27FC236}">
                <a16:creationId xmlns:a16="http://schemas.microsoft.com/office/drawing/2014/main" id="{193289E9-2BE8-3498-819F-80CD10C8CC20}"/>
              </a:ext>
            </a:extLst>
          </p:cNvPr>
          <p:cNvGraphicFramePr/>
          <p:nvPr>
            <p:extLst>
              <p:ext uri="{D42A27DB-BD31-4B8C-83A1-F6EECF244321}">
                <p14:modId xmlns:p14="http://schemas.microsoft.com/office/powerpoint/2010/main" val="2655105426"/>
              </p:ext>
            </p:extLst>
          </p:nvPr>
        </p:nvGraphicFramePr>
        <p:xfrm>
          <a:off x="6966571" y="2518630"/>
          <a:ext cx="4946508" cy="2726032"/>
        </p:xfrm>
        <a:graphic>
          <a:graphicData uri="http://schemas.openxmlformats.org/drawingml/2006/chart">
            <c:chart xmlns:c="http://schemas.openxmlformats.org/drawingml/2006/chart" xmlns:r="http://schemas.openxmlformats.org/officeDocument/2006/relationships" r:id="rId2"/>
          </a:graphicData>
        </a:graphic>
      </p:graphicFrame>
      <p:sp>
        <p:nvSpPr>
          <p:cNvPr id="89" name="CasellaDiTesto 88">
            <a:extLst>
              <a:ext uri="{FF2B5EF4-FFF2-40B4-BE49-F238E27FC236}">
                <a16:creationId xmlns:a16="http://schemas.microsoft.com/office/drawing/2014/main" id="{907A39E1-DAF1-89C4-F9D0-71506B4030D9}"/>
              </a:ext>
            </a:extLst>
          </p:cNvPr>
          <p:cNvSpPr txBox="1"/>
          <p:nvPr/>
        </p:nvSpPr>
        <p:spPr>
          <a:xfrm>
            <a:off x="1366576" y="1425935"/>
            <a:ext cx="10661300" cy="1331518"/>
          </a:xfrm>
          <a:prstGeom prst="rect">
            <a:avLst/>
          </a:prstGeom>
          <a:noFill/>
        </p:spPr>
        <p:txBody>
          <a:bodyPr wrap="square">
            <a:spAutoFit/>
          </a:bodyPr>
          <a:lstStyle/>
          <a:p>
            <a:pPr algn="just">
              <a:lnSpc>
                <a:spcPct val="150000"/>
              </a:lnSpc>
            </a:pPr>
            <a:r>
              <a:rPr lang="it-IT" sz="1100" dirty="0">
                <a:solidFill>
                  <a:srgbClr val="5B6B87"/>
                </a:solidFill>
                <a:latin typeface="Times New Roman" panose="02020603050405020304" pitchFamily="18" charset="0"/>
                <a:ea typeface="Calibri" pitchFamily="34" charset="-122"/>
                <a:cs typeface="Times New Roman" panose="02020603050405020304" pitchFamily="18" charset="0"/>
              </a:rPr>
              <a:t>L'analisi ha identificato 220 farmaci associati a un segnale positivo di tossicità muscolare. Tra i </a:t>
            </a:r>
            <a:r>
              <a:rPr lang="it-IT" sz="1100" dirty="0" err="1">
                <a:solidFill>
                  <a:srgbClr val="5B6B87"/>
                </a:solidFill>
                <a:latin typeface="Times New Roman" panose="02020603050405020304" pitchFamily="18" charset="0"/>
                <a:ea typeface="Calibri" pitchFamily="34" charset="-122"/>
                <a:cs typeface="Times New Roman" panose="02020603050405020304" pitchFamily="18" charset="0"/>
              </a:rPr>
              <a:t>Preferred</a:t>
            </a:r>
            <a:r>
              <a:rPr lang="it-IT" sz="1100" dirty="0">
                <a:solidFill>
                  <a:srgbClr val="5B6B87"/>
                </a:solidFill>
                <a:latin typeface="Times New Roman" panose="02020603050405020304" pitchFamily="18" charset="0"/>
                <a:ea typeface="Calibri" pitchFamily="34" charset="-122"/>
                <a:cs typeface="Times New Roman" panose="02020603050405020304" pitchFamily="18" charset="0"/>
              </a:rPr>
              <a:t> </a:t>
            </a:r>
            <a:r>
              <a:rPr lang="it-IT" sz="1100" dirty="0" err="1">
                <a:solidFill>
                  <a:srgbClr val="5B6B87"/>
                </a:solidFill>
                <a:latin typeface="Times New Roman" panose="02020603050405020304" pitchFamily="18" charset="0"/>
                <a:ea typeface="Calibri" pitchFamily="34" charset="-122"/>
                <a:cs typeface="Times New Roman" panose="02020603050405020304" pitchFamily="18" charset="0"/>
              </a:rPr>
              <a:t>Terms</a:t>
            </a:r>
            <a:r>
              <a:rPr lang="it-IT" sz="1100" dirty="0">
                <a:solidFill>
                  <a:srgbClr val="5B6B87"/>
                </a:solidFill>
                <a:latin typeface="Times New Roman" panose="02020603050405020304" pitchFamily="18" charset="0"/>
                <a:ea typeface="Calibri" pitchFamily="34" charset="-122"/>
                <a:cs typeface="Times New Roman" panose="02020603050405020304" pitchFamily="18" charset="0"/>
              </a:rPr>
              <a:t>, la rabdomiolisi è risultata l'evento più frequentemente associato, coinvolgendo 219 dei 220 farmaci identificati.</a:t>
            </a:r>
          </a:p>
          <a:p>
            <a:pPr algn="just">
              <a:lnSpc>
                <a:spcPct val="150000"/>
              </a:lnSpc>
            </a:pPr>
            <a:r>
              <a:rPr lang="it-IT" sz="1100" dirty="0">
                <a:solidFill>
                  <a:srgbClr val="5B6B87"/>
                </a:solidFill>
                <a:latin typeface="Times New Roman" panose="02020603050405020304" pitchFamily="18" charset="0"/>
                <a:ea typeface="Calibri" pitchFamily="34" charset="-122"/>
                <a:cs typeface="Times New Roman" panose="02020603050405020304" pitchFamily="18" charset="0"/>
              </a:rPr>
              <a:t>Le categorie terapeutiche maggiormente rappresentate sono </a:t>
            </a:r>
            <a:r>
              <a:rPr lang="it-IT" sz="1100" dirty="0" err="1">
                <a:solidFill>
                  <a:srgbClr val="5B6B87"/>
                </a:solidFill>
                <a:latin typeface="Times New Roman" panose="02020603050405020304" pitchFamily="18" charset="0"/>
                <a:ea typeface="Calibri" pitchFamily="34" charset="-122"/>
                <a:cs typeface="Times New Roman" panose="02020603050405020304" pitchFamily="18" charset="0"/>
              </a:rPr>
              <a:t>risultate:farmaci</a:t>
            </a:r>
            <a:r>
              <a:rPr lang="it-IT" sz="1100" dirty="0">
                <a:solidFill>
                  <a:srgbClr val="5B6B87"/>
                </a:solidFill>
                <a:latin typeface="Times New Roman" panose="02020603050405020304" pitchFamily="18" charset="0"/>
                <a:ea typeface="Calibri" pitchFamily="34" charset="-122"/>
                <a:cs typeface="Times New Roman" panose="02020603050405020304" pitchFamily="18" charset="0"/>
              </a:rPr>
              <a:t> del sistema nervoso (27,3%); agenti anti-infettivi (22,3%); farmaci cardiovascolari (19,5%).</a:t>
            </a:r>
          </a:p>
          <a:p>
            <a:pPr algn="just">
              <a:lnSpc>
                <a:spcPct val="150000"/>
              </a:lnSpc>
            </a:pPr>
            <a:r>
              <a:rPr lang="it-IT" sz="1100" dirty="0">
                <a:solidFill>
                  <a:srgbClr val="5B6B87"/>
                </a:solidFill>
                <a:latin typeface="Times New Roman" panose="02020603050405020304" pitchFamily="18" charset="0"/>
                <a:ea typeface="Calibri" pitchFamily="34" charset="-122"/>
                <a:cs typeface="Times New Roman" panose="02020603050405020304" pitchFamily="18" charset="0"/>
              </a:rPr>
              <a:t>I farmaci con il maggior numero di segnalazioni sono stati </a:t>
            </a:r>
            <a:r>
              <a:rPr lang="it-IT" sz="1100" dirty="0" err="1">
                <a:solidFill>
                  <a:srgbClr val="5B6B87"/>
                </a:solidFill>
                <a:latin typeface="Times New Roman" panose="02020603050405020304" pitchFamily="18" charset="0"/>
                <a:ea typeface="Calibri" pitchFamily="34" charset="-122"/>
                <a:cs typeface="Times New Roman" panose="02020603050405020304" pitchFamily="18" charset="0"/>
              </a:rPr>
              <a:t>atorvastatina</a:t>
            </a:r>
            <a:r>
              <a:rPr lang="it-IT" sz="1100" dirty="0">
                <a:solidFill>
                  <a:srgbClr val="5B6B87"/>
                </a:solidFill>
                <a:latin typeface="Times New Roman" panose="02020603050405020304" pitchFamily="18" charset="0"/>
                <a:ea typeface="Calibri" pitchFamily="34" charset="-122"/>
                <a:cs typeface="Times New Roman" panose="02020603050405020304" pitchFamily="18" charset="0"/>
              </a:rPr>
              <a:t>, simvastatina, </a:t>
            </a:r>
            <a:r>
              <a:rPr lang="it-IT" sz="1100" dirty="0" err="1">
                <a:solidFill>
                  <a:srgbClr val="5B6B87"/>
                </a:solidFill>
                <a:latin typeface="Times New Roman" panose="02020603050405020304" pitchFamily="18" charset="0"/>
                <a:ea typeface="Calibri" pitchFamily="34" charset="-122"/>
                <a:cs typeface="Times New Roman" panose="02020603050405020304" pitchFamily="18" charset="0"/>
              </a:rPr>
              <a:t>rosuvastatina</a:t>
            </a:r>
            <a:r>
              <a:rPr lang="it-IT" sz="1100" dirty="0">
                <a:solidFill>
                  <a:srgbClr val="5B6B87"/>
                </a:solidFill>
                <a:latin typeface="Times New Roman" panose="02020603050405020304" pitchFamily="18" charset="0"/>
                <a:ea typeface="Calibri" pitchFamily="34" charset="-122"/>
                <a:cs typeface="Times New Roman" panose="02020603050405020304" pitchFamily="18" charset="0"/>
              </a:rPr>
              <a:t>, seguiti da </a:t>
            </a:r>
            <a:r>
              <a:rPr lang="it-IT" sz="1100" dirty="0" err="1">
                <a:solidFill>
                  <a:srgbClr val="5B6B87"/>
                </a:solidFill>
                <a:latin typeface="Times New Roman" panose="02020603050405020304" pitchFamily="18" charset="0"/>
                <a:ea typeface="Calibri" pitchFamily="34" charset="-122"/>
                <a:cs typeface="Times New Roman" panose="02020603050405020304" pitchFamily="18" charset="0"/>
              </a:rPr>
              <a:t>levetiracetam</a:t>
            </a:r>
            <a:r>
              <a:rPr lang="it-IT" sz="1100" dirty="0">
                <a:solidFill>
                  <a:srgbClr val="5B6B87"/>
                </a:solidFill>
                <a:latin typeface="Times New Roman" panose="02020603050405020304" pitchFamily="18" charset="0"/>
                <a:ea typeface="Calibri" pitchFamily="34" charset="-122"/>
                <a:cs typeface="Times New Roman" panose="02020603050405020304" pitchFamily="18" charset="0"/>
              </a:rPr>
              <a:t>, quetiapina, </a:t>
            </a:r>
            <a:r>
              <a:rPr lang="it-IT" sz="1100" dirty="0" err="1">
                <a:solidFill>
                  <a:srgbClr val="5B6B87"/>
                </a:solidFill>
                <a:latin typeface="Times New Roman" panose="02020603050405020304" pitchFamily="18" charset="0"/>
                <a:ea typeface="Calibri" pitchFamily="34" charset="-122"/>
                <a:cs typeface="Times New Roman" panose="02020603050405020304" pitchFamily="18" charset="0"/>
              </a:rPr>
              <a:t>olanzapina</a:t>
            </a:r>
            <a:r>
              <a:rPr lang="it-IT" sz="1100" dirty="0">
                <a:solidFill>
                  <a:srgbClr val="5B6B87"/>
                </a:solidFill>
                <a:latin typeface="Times New Roman" panose="02020603050405020304" pitchFamily="18" charset="0"/>
                <a:ea typeface="Calibri" pitchFamily="34" charset="-122"/>
                <a:cs typeface="Times New Roman" panose="02020603050405020304" pitchFamily="18" charset="0"/>
              </a:rPr>
              <a:t>, </a:t>
            </a:r>
            <a:r>
              <a:rPr lang="it-IT" sz="1100" dirty="0" err="1">
                <a:solidFill>
                  <a:srgbClr val="5B6B87"/>
                </a:solidFill>
                <a:latin typeface="Times New Roman" panose="02020603050405020304" pitchFamily="18" charset="0"/>
                <a:ea typeface="Calibri" pitchFamily="34" charset="-122"/>
                <a:cs typeface="Times New Roman" panose="02020603050405020304" pitchFamily="18" charset="0"/>
              </a:rPr>
              <a:t>ezetimibe</a:t>
            </a:r>
            <a:r>
              <a:rPr lang="it-IT" sz="1100" dirty="0">
                <a:solidFill>
                  <a:srgbClr val="5B6B87"/>
                </a:solidFill>
                <a:latin typeface="Times New Roman" panose="02020603050405020304" pitchFamily="18" charset="0"/>
                <a:ea typeface="Calibri" pitchFamily="34" charset="-122"/>
                <a:cs typeface="Times New Roman" panose="02020603050405020304" pitchFamily="18" charset="0"/>
              </a:rPr>
              <a:t>, </a:t>
            </a:r>
            <a:r>
              <a:rPr lang="it-IT" sz="1100" dirty="0" err="1">
                <a:solidFill>
                  <a:srgbClr val="5B6B87"/>
                </a:solidFill>
                <a:latin typeface="Times New Roman" panose="02020603050405020304" pitchFamily="18" charset="0"/>
                <a:ea typeface="Calibri" pitchFamily="34" charset="-122"/>
                <a:cs typeface="Times New Roman" panose="02020603050405020304" pitchFamily="18" charset="0"/>
              </a:rPr>
              <a:t>risperidone</a:t>
            </a:r>
            <a:r>
              <a:rPr lang="it-IT" sz="1100" dirty="0">
                <a:solidFill>
                  <a:srgbClr val="5B6B87"/>
                </a:solidFill>
                <a:latin typeface="Times New Roman" panose="02020603050405020304" pitchFamily="18" charset="0"/>
                <a:ea typeface="Calibri" pitchFamily="34" charset="-122"/>
                <a:cs typeface="Times New Roman" panose="02020603050405020304" pitchFamily="18" charset="0"/>
              </a:rPr>
              <a:t>, </a:t>
            </a:r>
            <a:r>
              <a:rPr lang="it-IT" sz="1100" dirty="0" err="1">
                <a:solidFill>
                  <a:srgbClr val="5B6B87"/>
                </a:solidFill>
                <a:latin typeface="Times New Roman" panose="02020603050405020304" pitchFamily="18" charset="0"/>
                <a:ea typeface="Calibri" pitchFamily="34" charset="-122"/>
                <a:cs typeface="Times New Roman" panose="02020603050405020304" pitchFamily="18" charset="0"/>
              </a:rPr>
              <a:t>ezetimibe</a:t>
            </a:r>
            <a:r>
              <a:rPr lang="it-IT" sz="1100" dirty="0">
                <a:solidFill>
                  <a:srgbClr val="5B6B87"/>
                </a:solidFill>
                <a:latin typeface="Times New Roman" panose="02020603050405020304" pitchFamily="18" charset="0"/>
                <a:ea typeface="Calibri" pitchFamily="34" charset="-122"/>
                <a:cs typeface="Times New Roman" panose="02020603050405020304" pitchFamily="18" charset="0"/>
              </a:rPr>
              <a:t>/simvastatina e </a:t>
            </a:r>
            <a:r>
              <a:rPr lang="it-IT" sz="1100" dirty="0" err="1">
                <a:solidFill>
                  <a:srgbClr val="5B6B87"/>
                </a:solidFill>
                <a:latin typeface="Times New Roman" panose="02020603050405020304" pitchFamily="18" charset="0"/>
                <a:ea typeface="Calibri" pitchFamily="34" charset="-122"/>
                <a:cs typeface="Times New Roman" panose="02020603050405020304" pitchFamily="18" charset="0"/>
              </a:rPr>
              <a:t>daptomicina</a:t>
            </a:r>
            <a:r>
              <a:rPr lang="it-IT" sz="1100" dirty="0">
                <a:solidFill>
                  <a:srgbClr val="5B6B87"/>
                </a:solidFill>
                <a:latin typeface="Times New Roman" panose="02020603050405020304" pitchFamily="18" charset="0"/>
                <a:ea typeface="Calibri" pitchFamily="34" charset="-122"/>
                <a:cs typeface="Times New Roman" panose="02020603050405020304" pitchFamily="18" charset="0"/>
              </a:rPr>
              <a:t>. </a:t>
            </a:r>
          </a:p>
        </p:txBody>
      </p:sp>
      <p:pic>
        <p:nvPicPr>
          <p:cNvPr id="91" name="图片 1">
            <a:extLst>
              <a:ext uri="{FF2B5EF4-FFF2-40B4-BE49-F238E27FC236}">
                <a16:creationId xmlns:a16="http://schemas.microsoft.com/office/drawing/2014/main" id="{1A60138E-BDE0-0E83-14BC-FD0E4DC6404A}"/>
              </a:ext>
            </a:extLst>
          </p:cNvPr>
          <p:cNvPicPr>
            <a:picLocks noChangeAspect="1"/>
          </p:cNvPicPr>
          <p:nvPr/>
        </p:nvPicPr>
        <p:blipFill rotWithShape="1">
          <a:blip r:embed="rId3">
            <a:extLst>
              <a:ext uri="{28A0092B-C50C-407E-A947-70E740481C1C}">
                <a14:useLocalDpi xmlns:a14="http://schemas.microsoft.com/office/drawing/2010/main" val="0"/>
              </a:ext>
            </a:extLst>
          </a:blip>
          <a:srcRect r="20976" b="80193"/>
          <a:stretch/>
        </p:blipFill>
        <p:spPr bwMode="auto">
          <a:xfrm>
            <a:off x="7293394" y="5605827"/>
            <a:ext cx="4437206" cy="990891"/>
          </a:xfrm>
          <a:prstGeom prst="rect">
            <a:avLst/>
          </a:prstGeom>
          <a:noFill/>
          <a:ln>
            <a:noFill/>
          </a:ln>
          <a:extLst>
            <a:ext uri="{53640926-AAD7-44D8-BBD7-CCE9431645EC}">
              <a14:shadowObscured xmlns:a14="http://schemas.microsoft.com/office/drawing/2010/main"/>
            </a:ext>
          </a:extLst>
        </p:spPr>
      </p:pic>
      <p:sp>
        <p:nvSpPr>
          <p:cNvPr id="94" name="CasellaDiTesto 93">
            <a:extLst>
              <a:ext uri="{FF2B5EF4-FFF2-40B4-BE49-F238E27FC236}">
                <a16:creationId xmlns:a16="http://schemas.microsoft.com/office/drawing/2014/main" id="{C963D271-FBE3-C2EA-7F8C-857EBF8EB14D}"/>
              </a:ext>
            </a:extLst>
          </p:cNvPr>
          <p:cNvSpPr txBox="1"/>
          <p:nvPr/>
        </p:nvSpPr>
        <p:spPr>
          <a:xfrm>
            <a:off x="7996601" y="5328828"/>
            <a:ext cx="3030793" cy="276999"/>
          </a:xfrm>
          <a:prstGeom prst="rect">
            <a:avLst/>
          </a:prstGeom>
          <a:noFill/>
        </p:spPr>
        <p:txBody>
          <a:bodyPr wrap="square" rtlCol="0">
            <a:spAutoFit/>
          </a:bodyPr>
          <a:lstStyle/>
          <a:p>
            <a:pPr algn="ctr"/>
            <a:r>
              <a:rPr lang="it-IT" sz="1200" dirty="0"/>
              <a:t>Analisi interazioni farmacologiche</a:t>
            </a:r>
          </a:p>
        </p:txBody>
      </p:sp>
      <p:sp>
        <p:nvSpPr>
          <p:cNvPr id="96" name="CasellaDiTesto 95">
            <a:extLst>
              <a:ext uri="{FF2B5EF4-FFF2-40B4-BE49-F238E27FC236}">
                <a16:creationId xmlns:a16="http://schemas.microsoft.com/office/drawing/2014/main" id="{4C2C47E6-1A2D-D9D6-CA68-29AB10702D54}"/>
              </a:ext>
            </a:extLst>
          </p:cNvPr>
          <p:cNvSpPr txBox="1"/>
          <p:nvPr/>
        </p:nvSpPr>
        <p:spPr>
          <a:xfrm>
            <a:off x="1366576" y="5624619"/>
            <a:ext cx="5249405" cy="1077603"/>
          </a:xfrm>
          <a:prstGeom prst="rect">
            <a:avLst/>
          </a:prstGeom>
          <a:noFill/>
        </p:spPr>
        <p:txBody>
          <a:bodyPr wrap="square">
            <a:spAutoFit/>
          </a:bodyPr>
          <a:lstStyle/>
          <a:p>
            <a:pPr algn="just">
              <a:lnSpc>
                <a:spcPct val="150000"/>
              </a:lnSpc>
            </a:pPr>
            <a:r>
              <a:rPr lang="it-IT" sz="1100" dirty="0">
                <a:solidFill>
                  <a:srgbClr val="5B6B87"/>
                </a:solidFill>
                <a:latin typeface="Times New Roman" panose="02020603050405020304" pitchFamily="18" charset="0"/>
                <a:ea typeface="Calibri" pitchFamily="34" charset="-122"/>
                <a:cs typeface="Times New Roman" panose="02020603050405020304" pitchFamily="18" charset="0"/>
              </a:rPr>
              <a:t>L'analisi delle interazioni farmacologiche (DDI: Drug-Drug Interactions) ha individuato diverse associazioni con segnali di tossicità muscolare. Le 5 combinazioni più frequentemente segnalate sono risultate </a:t>
            </a:r>
            <a:r>
              <a:rPr lang="it-IT" sz="1100" dirty="0" err="1">
                <a:solidFill>
                  <a:srgbClr val="5B6B87"/>
                </a:solidFill>
                <a:latin typeface="Times New Roman" panose="02020603050405020304" pitchFamily="18" charset="0"/>
                <a:ea typeface="Calibri" pitchFamily="34" charset="-122"/>
                <a:cs typeface="Times New Roman" panose="02020603050405020304" pitchFamily="18" charset="0"/>
              </a:rPr>
              <a:t>gemfibrozil</a:t>
            </a:r>
            <a:r>
              <a:rPr lang="it-IT" sz="1100" dirty="0">
                <a:solidFill>
                  <a:srgbClr val="5B6B87"/>
                </a:solidFill>
                <a:latin typeface="Times New Roman" panose="02020603050405020304" pitchFamily="18" charset="0"/>
                <a:ea typeface="Calibri" pitchFamily="34" charset="-122"/>
                <a:cs typeface="Times New Roman" panose="02020603050405020304" pitchFamily="18" charset="0"/>
              </a:rPr>
              <a:t>–simvastatina, </a:t>
            </a:r>
            <a:r>
              <a:rPr lang="it-IT" sz="1100" dirty="0" err="1">
                <a:solidFill>
                  <a:srgbClr val="5B6B87"/>
                </a:solidFill>
                <a:latin typeface="Times New Roman" panose="02020603050405020304" pitchFamily="18" charset="0"/>
                <a:ea typeface="Calibri" pitchFamily="34" charset="-122"/>
                <a:cs typeface="Times New Roman" panose="02020603050405020304" pitchFamily="18" charset="0"/>
              </a:rPr>
              <a:t>dabrafenib</a:t>
            </a:r>
            <a:r>
              <a:rPr lang="it-IT" sz="1100" dirty="0">
                <a:solidFill>
                  <a:srgbClr val="5B6B87"/>
                </a:solidFill>
                <a:latin typeface="Times New Roman" panose="02020603050405020304" pitchFamily="18" charset="0"/>
                <a:ea typeface="Calibri" pitchFamily="34" charset="-122"/>
                <a:cs typeface="Times New Roman" panose="02020603050405020304" pitchFamily="18" charset="0"/>
              </a:rPr>
              <a:t>–</a:t>
            </a:r>
            <a:r>
              <a:rPr lang="it-IT" sz="1100" dirty="0" err="1">
                <a:solidFill>
                  <a:srgbClr val="5B6B87"/>
                </a:solidFill>
                <a:latin typeface="Times New Roman" panose="02020603050405020304" pitchFamily="18" charset="0"/>
                <a:ea typeface="Calibri" pitchFamily="34" charset="-122"/>
                <a:cs typeface="Times New Roman" panose="02020603050405020304" pitchFamily="18" charset="0"/>
              </a:rPr>
              <a:t>trametinib</a:t>
            </a:r>
            <a:r>
              <a:rPr lang="it-IT" sz="1100" dirty="0">
                <a:solidFill>
                  <a:srgbClr val="5B6B87"/>
                </a:solidFill>
                <a:latin typeface="Times New Roman" panose="02020603050405020304" pitchFamily="18" charset="0"/>
                <a:ea typeface="Calibri" pitchFamily="34" charset="-122"/>
                <a:cs typeface="Times New Roman" panose="02020603050405020304" pitchFamily="18" charset="0"/>
              </a:rPr>
              <a:t>, </a:t>
            </a:r>
            <a:r>
              <a:rPr lang="it-IT" sz="1100" dirty="0" err="1">
                <a:solidFill>
                  <a:srgbClr val="5B6B87"/>
                </a:solidFill>
                <a:latin typeface="Times New Roman" panose="02020603050405020304" pitchFamily="18" charset="0"/>
                <a:ea typeface="Calibri" pitchFamily="34" charset="-122"/>
                <a:cs typeface="Times New Roman" panose="02020603050405020304" pitchFamily="18" charset="0"/>
              </a:rPr>
              <a:t>ezetimibe</a:t>
            </a:r>
            <a:r>
              <a:rPr lang="it-IT" sz="1100" dirty="0">
                <a:solidFill>
                  <a:srgbClr val="5B6B87"/>
                </a:solidFill>
                <a:latin typeface="Times New Roman" panose="02020603050405020304" pitchFamily="18" charset="0"/>
                <a:ea typeface="Calibri" pitchFamily="34" charset="-122"/>
                <a:cs typeface="Times New Roman" panose="02020603050405020304" pitchFamily="18" charset="0"/>
              </a:rPr>
              <a:t>–</a:t>
            </a:r>
            <a:r>
              <a:rPr lang="it-IT" sz="1100" dirty="0" err="1">
                <a:solidFill>
                  <a:srgbClr val="5B6B87"/>
                </a:solidFill>
                <a:latin typeface="Times New Roman" panose="02020603050405020304" pitchFamily="18" charset="0"/>
                <a:ea typeface="Calibri" pitchFamily="34" charset="-122"/>
                <a:cs typeface="Times New Roman" panose="02020603050405020304" pitchFamily="18" charset="0"/>
              </a:rPr>
              <a:t>rosuvastatina</a:t>
            </a:r>
            <a:r>
              <a:rPr lang="it-IT" sz="1100" dirty="0">
                <a:solidFill>
                  <a:srgbClr val="5B6B87"/>
                </a:solidFill>
                <a:latin typeface="Times New Roman" panose="02020603050405020304" pitchFamily="18" charset="0"/>
                <a:ea typeface="Calibri" pitchFamily="34" charset="-122"/>
                <a:cs typeface="Times New Roman" panose="02020603050405020304" pitchFamily="18" charset="0"/>
              </a:rPr>
              <a:t>, claritromicina-simvastatina e ciclosporina-simvastatina.</a:t>
            </a:r>
          </a:p>
        </p:txBody>
      </p:sp>
    </p:spTree>
    <p:extLst>
      <p:ext uri="{BB962C8B-B14F-4D97-AF65-F5344CB8AC3E}">
        <p14:creationId xmlns:p14="http://schemas.microsoft.com/office/powerpoint/2010/main" val="23929513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CasellaDiTesto 48">
            <a:extLst>
              <a:ext uri="{FF2B5EF4-FFF2-40B4-BE49-F238E27FC236}">
                <a16:creationId xmlns:a16="http://schemas.microsoft.com/office/drawing/2014/main" id="{47B1762C-C706-91C9-3E70-2521B1A564CF}"/>
              </a:ext>
            </a:extLst>
          </p:cNvPr>
          <p:cNvSpPr txBox="1"/>
          <p:nvPr/>
        </p:nvSpPr>
        <p:spPr>
          <a:xfrm>
            <a:off x="897147" y="764294"/>
            <a:ext cx="595223" cy="369332"/>
          </a:xfrm>
          <a:prstGeom prst="rect">
            <a:avLst/>
          </a:prstGeom>
          <a:noFill/>
        </p:spPr>
        <p:txBody>
          <a:bodyPr wrap="square" rtlCol="0">
            <a:spAutoFit/>
          </a:bodyPr>
          <a:lstStyle/>
          <a:p>
            <a:pPr algn="ctr"/>
            <a:r>
              <a:rPr lang="it-IT" dirty="0">
                <a:solidFill>
                  <a:schemeClr val="bg1"/>
                </a:solidFill>
              </a:rPr>
              <a:t>13</a:t>
            </a:r>
          </a:p>
        </p:txBody>
      </p:sp>
      <p:grpSp>
        <p:nvGrpSpPr>
          <p:cNvPr id="92" name="Gruppo 91">
            <a:extLst>
              <a:ext uri="{FF2B5EF4-FFF2-40B4-BE49-F238E27FC236}">
                <a16:creationId xmlns:a16="http://schemas.microsoft.com/office/drawing/2014/main" id="{FBB4B02D-BEDE-8F8A-22B1-ACC3BE774464}"/>
              </a:ext>
            </a:extLst>
          </p:cNvPr>
          <p:cNvGrpSpPr/>
          <p:nvPr/>
        </p:nvGrpSpPr>
        <p:grpSpPr>
          <a:xfrm>
            <a:off x="1326008" y="506722"/>
            <a:ext cx="10393552" cy="5586984"/>
            <a:chOff x="471648" y="411480"/>
            <a:chExt cx="10958352" cy="5586984"/>
          </a:xfrm>
        </p:grpSpPr>
        <p:sp>
          <p:nvSpPr>
            <p:cNvPr id="93" name="Text 1">
              <a:extLst>
                <a:ext uri="{FF2B5EF4-FFF2-40B4-BE49-F238E27FC236}">
                  <a16:creationId xmlns:a16="http://schemas.microsoft.com/office/drawing/2014/main" id="{46BAD6C6-669D-3F44-F108-99E075B711F4}"/>
                </a:ext>
              </a:extLst>
            </p:cNvPr>
            <p:cNvSpPr/>
            <p:nvPr/>
          </p:nvSpPr>
          <p:spPr>
            <a:xfrm>
              <a:off x="548640" y="411480"/>
              <a:ext cx="10058400" cy="640080"/>
            </a:xfrm>
            <a:prstGeom prst="rect">
              <a:avLst/>
            </a:prstGeom>
            <a:noFill/>
            <a:ln/>
          </p:spPr>
          <p:txBody>
            <a:bodyPr wrap="square" rtlCol="0" anchor="ctr"/>
            <a:lstStyle/>
            <a:p>
              <a:pPr marL="0" indent="0">
                <a:buNone/>
              </a:pPr>
              <a:endParaRPr lang="en-US" sz="3000" dirty="0">
                <a:solidFill>
                  <a:srgbClr val="2E4372"/>
                </a:solidFill>
              </a:endParaRPr>
            </a:p>
          </p:txBody>
        </p:sp>
        <p:sp>
          <p:nvSpPr>
            <p:cNvPr id="94" name="Text 2">
              <a:extLst>
                <a:ext uri="{FF2B5EF4-FFF2-40B4-BE49-F238E27FC236}">
                  <a16:creationId xmlns:a16="http://schemas.microsoft.com/office/drawing/2014/main" id="{876021EA-7A8E-8ECF-48B1-F0779CDEFB9D}"/>
                </a:ext>
              </a:extLst>
            </p:cNvPr>
            <p:cNvSpPr/>
            <p:nvPr/>
          </p:nvSpPr>
          <p:spPr>
            <a:xfrm>
              <a:off x="471648" y="1024166"/>
              <a:ext cx="10058400" cy="365760"/>
            </a:xfrm>
            <a:prstGeom prst="rect">
              <a:avLst/>
            </a:prstGeom>
            <a:noFill/>
            <a:ln/>
          </p:spPr>
          <p:txBody>
            <a:bodyPr wrap="square" rtlCol="0" anchor="ctr"/>
            <a:lstStyle/>
            <a:p>
              <a:pPr marL="0" indent="0">
                <a:buNone/>
              </a:pPr>
              <a:r>
                <a:rPr lang="en-US" sz="1400" i="1" dirty="0">
                  <a:solidFill>
                    <a:srgbClr val="2E4372"/>
                  </a:solidFill>
                  <a:latin typeface="Calibri" pitchFamily="34" charset="0"/>
                  <a:ea typeface="Calibri" pitchFamily="34" charset="-122"/>
                  <a:cs typeface="Calibri" pitchFamily="34" charset="-120"/>
                </a:rPr>
                <a:t>Dalla farmacovigilanza </a:t>
              </a:r>
              <a:r>
                <a:rPr lang="en-US" sz="1400" i="1" dirty="0" err="1">
                  <a:solidFill>
                    <a:srgbClr val="2E4372"/>
                  </a:solidFill>
                  <a:latin typeface="Calibri" pitchFamily="34" charset="0"/>
                  <a:ea typeface="Calibri" pitchFamily="34" charset="-122"/>
                  <a:cs typeface="Calibri" pitchFamily="34" charset="-120"/>
                </a:rPr>
                <a:t>alla</a:t>
              </a:r>
              <a:r>
                <a:rPr lang="en-US" sz="1400" i="1" dirty="0">
                  <a:solidFill>
                    <a:srgbClr val="2E4372"/>
                  </a:solidFill>
                  <a:latin typeface="Calibri" pitchFamily="34" charset="0"/>
                  <a:ea typeface="Calibri" pitchFamily="34" charset="-122"/>
                  <a:cs typeface="Calibri" pitchFamily="34" charset="-120"/>
                </a:rPr>
                <a:t> </a:t>
              </a:r>
              <a:r>
                <a:rPr lang="en-US" sz="1400" i="1" dirty="0" err="1">
                  <a:solidFill>
                    <a:srgbClr val="2E4372"/>
                  </a:solidFill>
                  <a:latin typeface="Calibri" pitchFamily="34" charset="0"/>
                  <a:ea typeface="Calibri" pitchFamily="34" charset="-122"/>
                  <a:cs typeface="Calibri" pitchFamily="34" charset="-120"/>
                </a:rPr>
                <a:t>pratica</a:t>
              </a:r>
              <a:r>
                <a:rPr lang="en-US" sz="1400" i="1" dirty="0">
                  <a:solidFill>
                    <a:srgbClr val="2E4372"/>
                  </a:solidFill>
                  <a:latin typeface="Calibri" pitchFamily="34" charset="0"/>
                  <a:ea typeface="Calibri" pitchFamily="34" charset="-122"/>
                  <a:cs typeface="Calibri" pitchFamily="34" charset="-120"/>
                </a:rPr>
                <a:t> </a:t>
              </a:r>
              <a:r>
                <a:rPr lang="en-US" sz="1400" i="1" dirty="0" err="1">
                  <a:solidFill>
                    <a:srgbClr val="2E4372"/>
                  </a:solidFill>
                  <a:latin typeface="Calibri" pitchFamily="34" charset="0"/>
                  <a:ea typeface="Calibri" pitchFamily="34" charset="-122"/>
                  <a:cs typeface="Calibri" pitchFamily="34" charset="-120"/>
                </a:rPr>
                <a:t>clinica</a:t>
              </a:r>
              <a:endParaRPr lang="en-US" sz="1400" dirty="0">
                <a:solidFill>
                  <a:srgbClr val="2E4372"/>
                </a:solidFill>
              </a:endParaRPr>
            </a:p>
          </p:txBody>
        </p:sp>
        <p:sp>
          <p:nvSpPr>
            <p:cNvPr id="95" name="Shape 3">
              <a:extLst>
                <a:ext uri="{FF2B5EF4-FFF2-40B4-BE49-F238E27FC236}">
                  <a16:creationId xmlns:a16="http://schemas.microsoft.com/office/drawing/2014/main" id="{1597E224-1B69-133C-A7E2-69AAA80D493C}"/>
                </a:ext>
              </a:extLst>
            </p:cNvPr>
            <p:cNvSpPr/>
            <p:nvPr/>
          </p:nvSpPr>
          <p:spPr>
            <a:xfrm>
              <a:off x="548640" y="1691640"/>
              <a:ext cx="10881360" cy="960120"/>
            </a:xfrm>
            <a:prstGeom prst="roundRect">
              <a:avLst>
                <a:gd name="adj" fmla="val 6667"/>
              </a:avLst>
            </a:prstGeom>
            <a:solidFill>
              <a:srgbClr val="2E4372"/>
            </a:solidFill>
            <a:ln/>
          </p:spPr>
        </p:sp>
        <p:sp>
          <p:nvSpPr>
            <p:cNvPr id="96" name="Text 4">
              <a:extLst>
                <a:ext uri="{FF2B5EF4-FFF2-40B4-BE49-F238E27FC236}">
                  <a16:creationId xmlns:a16="http://schemas.microsoft.com/office/drawing/2014/main" id="{BD7CFFB6-F5FD-1C5A-F20A-4C1B242738B0}"/>
                </a:ext>
              </a:extLst>
            </p:cNvPr>
            <p:cNvSpPr/>
            <p:nvPr/>
          </p:nvSpPr>
          <p:spPr>
            <a:xfrm>
              <a:off x="777240" y="1691640"/>
              <a:ext cx="822960" cy="960120"/>
            </a:xfrm>
            <a:prstGeom prst="rect">
              <a:avLst/>
            </a:prstGeom>
            <a:noFill/>
            <a:ln/>
          </p:spPr>
          <p:txBody>
            <a:bodyPr wrap="square" rtlCol="0" anchor="ctr"/>
            <a:lstStyle/>
            <a:p>
              <a:pPr marL="0" indent="0">
                <a:buNone/>
              </a:pPr>
              <a:r>
                <a:rPr lang="en-US" sz="2600" b="1" dirty="0">
                  <a:solidFill>
                    <a:srgbClr val="2E9E8F"/>
                  </a:solidFill>
                  <a:latin typeface="Cambria" pitchFamily="34" charset="0"/>
                  <a:ea typeface="Cambria" pitchFamily="34" charset="-122"/>
                  <a:cs typeface="Cambria" pitchFamily="34" charset="-120"/>
                </a:rPr>
                <a:t>01</a:t>
              </a:r>
              <a:endParaRPr lang="en-US" sz="2600" dirty="0"/>
            </a:p>
          </p:txBody>
        </p:sp>
        <p:sp>
          <p:nvSpPr>
            <p:cNvPr id="97" name="Text 5">
              <a:extLst>
                <a:ext uri="{FF2B5EF4-FFF2-40B4-BE49-F238E27FC236}">
                  <a16:creationId xmlns:a16="http://schemas.microsoft.com/office/drawing/2014/main" id="{3E23C25E-0770-013D-5154-DE284FB32F17}"/>
                </a:ext>
              </a:extLst>
            </p:cNvPr>
            <p:cNvSpPr/>
            <p:nvPr/>
          </p:nvSpPr>
          <p:spPr>
            <a:xfrm>
              <a:off x="1691640" y="1783080"/>
              <a:ext cx="2834640" cy="777240"/>
            </a:xfrm>
            <a:prstGeom prst="rect">
              <a:avLst/>
            </a:prstGeom>
            <a:noFill/>
            <a:ln/>
          </p:spPr>
          <p:txBody>
            <a:bodyPr wrap="square" rtlCol="0" anchor="ctr"/>
            <a:lstStyle/>
            <a:p>
              <a:pPr marL="0" indent="0">
                <a:buNone/>
              </a:pPr>
              <a:r>
                <a:rPr lang="it-IT" sz="1400" b="1" dirty="0">
                  <a:solidFill>
                    <a:srgbClr val="FFFFFF"/>
                  </a:solidFill>
                  <a:latin typeface="Calibri"/>
                </a:rPr>
                <a:t>Segnali identificati</a:t>
              </a:r>
              <a:endParaRPr lang="it-IT" sz="1400" dirty="0"/>
            </a:p>
          </p:txBody>
        </p:sp>
        <p:sp>
          <p:nvSpPr>
            <p:cNvPr id="98" name="Text 6">
              <a:extLst>
                <a:ext uri="{FF2B5EF4-FFF2-40B4-BE49-F238E27FC236}">
                  <a16:creationId xmlns:a16="http://schemas.microsoft.com/office/drawing/2014/main" id="{2FB928EA-40C6-B8DD-5248-C2ABF7270E80}"/>
                </a:ext>
              </a:extLst>
            </p:cNvPr>
            <p:cNvSpPr/>
            <p:nvPr/>
          </p:nvSpPr>
          <p:spPr>
            <a:xfrm>
              <a:off x="4617720" y="1764792"/>
              <a:ext cx="6629400" cy="822960"/>
            </a:xfrm>
            <a:prstGeom prst="rect">
              <a:avLst/>
            </a:prstGeom>
            <a:noFill/>
            <a:ln/>
          </p:spPr>
          <p:txBody>
            <a:bodyPr wrap="square" rtlCol="0" anchor="ctr"/>
            <a:lstStyle/>
            <a:p>
              <a:pPr marL="0" indent="0">
                <a:lnSpc>
                  <a:spcPct val="112000"/>
                </a:lnSpc>
                <a:buNone/>
              </a:pPr>
              <a:r>
                <a:rPr lang="it-IT" sz="1150" dirty="0">
                  <a:solidFill>
                    <a:srgbClr val="EAF0FB"/>
                  </a:solidFill>
                  <a:latin typeface="Calibri"/>
                </a:rPr>
                <a:t>Sono stati identificati 220 farmaci con segnali positivi di tossicità muscolare; le categorie più rappresentate sono sistema nervoso, anti-infettivi e cardiovascolari.</a:t>
              </a:r>
              <a:endParaRPr lang="it-IT" sz="1150" dirty="0"/>
            </a:p>
          </p:txBody>
        </p:sp>
        <p:sp>
          <p:nvSpPr>
            <p:cNvPr id="99" name="Shape 7">
              <a:extLst>
                <a:ext uri="{FF2B5EF4-FFF2-40B4-BE49-F238E27FC236}">
                  <a16:creationId xmlns:a16="http://schemas.microsoft.com/office/drawing/2014/main" id="{40204A31-4AFF-B39A-17F3-7D1FD334EA7D}"/>
                </a:ext>
              </a:extLst>
            </p:cNvPr>
            <p:cNvSpPr/>
            <p:nvPr/>
          </p:nvSpPr>
          <p:spPr>
            <a:xfrm>
              <a:off x="548640" y="2807208"/>
              <a:ext cx="10881360" cy="960120"/>
            </a:xfrm>
            <a:prstGeom prst="roundRect">
              <a:avLst>
                <a:gd name="adj" fmla="val 6667"/>
              </a:avLst>
            </a:prstGeom>
            <a:solidFill>
              <a:srgbClr val="2E4372"/>
            </a:solidFill>
            <a:ln/>
          </p:spPr>
        </p:sp>
        <p:sp>
          <p:nvSpPr>
            <p:cNvPr id="100" name="Text 8">
              <a:extLst>
                <a:ext uri="{FF2B5EF4-FFF2-40B4-BE49-F238E27FC236}">
                  <a16:creationId xmlns:a16="http://schemas.microsoft.com/office/drawing/2014/main" id="{86298962-EF1A-C809-22B1-A15FE0C9BEEB}"/>
                </a:ext>
              </a:extLst>
            </p:cNvPr>
            <p:cNvSpPr/>
            <p:nvPr/>
          </p:nvSpPr>
          <p:spPr>
            <a:xfrm>
              <a:off x="777240" y="2807208"/>
              <a:ext cx="822960" cy="960120"/>
            </a:xfrm>
            <a:prstGeom prst="rect">
              <a:avLst/>
            </a:prstGeom>
            <a:noFill/>
            <a:ln/>
          </p:spPr>
          <p:txBody>
            <a:bodyPr wrap="square" rtlCol="0" anchor="ctr"/>
            <a:lstStyle/>
            <a:p>
              <a:pPr marL="0" indent="0">
                <a:buNone/>
              </a:pPr>
              <a:r>
                <a:rPr lang="en-US" sz="2600" b="1" dirty="0">
                  <a:solidFill>
                    <a:srgbClr val="2E9E8F"/>
                  </a:solidFill>
                  <a:latin typeface="Cambria" pitchFamily="34" charset="0"/>
                  <a:ea typeface="Cambria" pitchFamily="34" charset="-122"/>
                  <a:cs typeface="Cambria" pitchFamily="34" charset="-120"/>
                </a:rPr>
                <a:t>02</a:t>
              </a:r>
              <a:endParaRPr lang="en-US" sz="2600" dirty="0"/>
            </a:p>
          </p:txBody>
        </p:sp>
        <p:sp>
          <p:nvSpPr>
            <p:cNvPr id="101" name="Text 9">
              <a:extLst>
                <a:ext uri="{FF2B5EF4-FFF2-40B4-BE49-F238E27FC236}">
                  <a16:creationId xmlns:a16="http://schemas.microsoft.com/office/drawing/2014/main" id="{3D8CB675-F0E2-F0E9-0821-2D11B5B2E7B5}"/>
                </a:ext>
              </a:extLst>
            </p:cNvPr>
            <p:cNvSpPr/>
            <p:nvPr/>
          </p:nvSpPr>
          <p:spPr>
            <a:xfrm>
              <a:off x="1691640" y="2898648"/>
              <a:ext cx="2834640" cy="777240"/>
            </a:xfrm>
            <a:prstGeom prst="rect">
              <a:avLst/>
            </a:prstGeom>
            <a:noFill/>
            <a:ln/>
          </p:spPr>
          <p:txBody>
            <a:bodyPr wrap="square" rtlCol="0" anchor="ctr"/>
            <a:lstStyle/>
            <a:p>
              <a:pPr marL="0" indent="0">
                <a:buNone/>
              </a:pPr>
              <a:r>
                <a:rPr lang="it-IT" sz="1400" b="1" dirty="0">
                  <a:solidFill>
                    <a:srgbClr val="FFFFFF"/>
                  </a:solidFill>
                  <a:latin typeface="Calibri"/>
                </a:rPr>
                <a:t>Rabdomiolisi</a:t>
              </a:r>
              <a:endParaRPr lang="it-IT" sz="1400" dirty="0"/>
            </a:p>
          </p:txBody>
        </p:sp>
        <p:sp>
          <p:nvSpPr>
            <p:cNvPr id="102" name="Text 10">
              <a:extLst>
                <a:ext uri="{FF2B5EF4-FFF2-40B4-BE49-F238E27FC236}">
                  <a16:creationId xmlns:a16="http://schemas.microsoft.com/office/drawing/2014/main" id="{5EFD8440-A290-C02C-87BD-E8BE2EEB19D1}"/>
                </a:ext>
              </a:extLst>
            </p:cNvPr>
            <p:cNvSpPr/>
            <p:nvPr/>
          </p:nvSpPr>
          <p:spPr>
            <a:xfrm>
              <a:off x="4617720" y="2880360"/>
              <a:ext cx="6629400" cy="822960"/>
            </a:xfrm>
            <a:prstGeom prst="rect">
              <a:avLst/>
            </a:prstGeom>
            <a:noFill/>
            <a:ln/>
          </p:spPr>
          <p:txBody>
            <a:bodyPr wrap="square" rtlCol="0" anchor="ctr"/>
            <a:lstStyle/>
            <a:p>
              <a:pPr marL="0" indent="0">
                <a:lnSpc>
                  <a:spcPct val="112000"/>
                </a:lnSpc>
                <a:buNone/>
              </a:pPr>
              <a:r>
                <a:rPr lang="it-IT" sz="1150" dirty="0">
                  <a:solidFill>
                    <a:srgbClr val="EAF0FB"/>
                  </a:solidFill>
                  <a:latin typeface="Calibri"/>
                </a:rPr>
                <a:t>La rabdomiolisi è il PT più frequentemente associato ai farmaci ed è l'evento muscolare di maggiore rilevanza clinica analizzato nello studio.</a:t>
              </a:r>
              <a:endParaRPr lang="it-IT" sz="1150" dirty="0"/>
            </a:p>
          </p:txBody>
        </p:sp>
        <p:sp>
          <p:nvSpPr>
            <p:cNvPr id="103" name="Shape 11">
              <a:extLst>
                <a:ext uri="{FF2B5EF4-FFF2-40B4-BE49-F238E27FC236}">
                  <a16:creationId xmlns:a16="http://schemas.microsoft.com/office/drawing/2014/main" id="{C74872D0-0F3E-9F61-871B-E940856D7D43}"/>
                </a:ext>
              </a:extLst>
            </p:cNvPr>
            <p:cNvSpPr/>
            <p:nvPr/>
          </p:nvSpPr>
          <p:spPr>
            <a:xfrm>
              <a:off x="548640" y="3922776"/>
              <a:ext cx="10881360" cy="960120"/>
            </a:xfrm>
            <a:prstGeom prst="roundRect">
              <a:avLst>
                <a:gd name="adj" fmla="val 6667"/>
              </a:avLst>
            </a:prstGeom>
            <a:solidFill>
              <a:srgbClr val="2E4372"/>
            </a:solidFill>
            <a:ln/>
          </p:spPr>
        </p:sp>
        <p:sp>
          <p:nvSpPr>
            <p:cNvPr id="104" name="Text 12">
              <a:extLst>
                <a:ext uri="{FF2B5EF4-FFF2-40B4-BE49-F238E27FC236}">
                  <a16:creationId xmlns:a16="http://schemas.microsoft.com/office/drawing/2014/main" id="{45F1358C-362A-7525-BE37-CE3A214BF4B0}"/>
                </a:ext>
              </a:extLst>
            </p:cNvPr>
            <p:cNvSpPr/>
            <p:nvPr/>
          </p:nvSpPr>
          <p:spPr>
            <a:xfrm>
              <a:off x="777240" y="3922776"/>
              <a:ext cx="822960" cy="960120"/>
            </a:xfrm>
            <a:prstGeom prst="rect">
              <a:avLst/>
            </a:prstGeom>
            <a:noFill/>
            <a:ln/>
          </p:spPr>
          <p:txBody>
            <a:bodyPr wrap="square" rtlCol="0" anchor="ctr"/>
            <a:lstStyle/>
            <a:p>
              <a:pPr marL="0" indent="0">
                <a:buNone/>
              </a:pPr>
              <a:r>
                <a:rPr lang="en-US" sz="2600" b="1" dirty="0">
                  <a:solidFill>
                    <a:srgbClr val="2E9E8F"/>
                  </a:solidFill>
                  <a:latin typeface="Cambria" pitchFamily="34" charset="0"/>
                  <a:ea typeface="Cambria" pitchFamily="34" charset="-122"/>
                  <a:cs typeface="Cambria" pitchFamily="34" charset="-120"/>
                </a:rPr>
                <a:t>03</a:t>
              </a:r>
              <a:endParaRPr lang="en-US" sz="2600" dirty="0"/>
            </a:p>
          </p:txBody>
        </p:sp>
        <p:sp>
          <p:nvSpPr>
            <p:cNvPr id="105" name="Text 13">
              <a:extLst>
                <a:ext uri="{FF2B5EF4-FFF2-40B4-BE49-F238E27FC236}">
                  <a16:creationId xmlns:a16="http://schemas.microsoft.com/office/drawing/2014/main" id="{472BDE6F-DE7F-9C04-4271-44C77D73EBA4}"/>
                </a:ext>
              </a:extLst>
            </p:cNvPr>
            <p:cNvSpPr/>
            <p:nvPr/>
          </p:nvSpPr>
          <p:spPr>
            <a:xfrm>
              <a:off x="1691640" y="4014216"/>
              <a:ext cx="2834640" cy="777240"/>
            </a:xfrm>
            <a:prstGeom prst="rect">
              <a:avLst/>
            </a:prstGeom>
            <a:noFill/>
            <a:ln/>
          </p:spPr>
          <p:txBody>
            <a:bodyPr wrap="square" rtlCol="0" anchor="ctr"/>
            <a:lstStyle/>
            <a:p>
              <a:pPr marL="0" indent="0">
                <a:buNone/>
              </a:pPr>
              <a:r>
                <a:rPr lang="it-IT" sz="1400" b="1" dirty="0">
                  <a:solidFill>
                    <a:srgbClr val="FFFFFF"/>
                  </a:solidFill>
                  <a:latin typeface="Calibri"/>
                </a:rPr>
                <a:t>Coerenza dei risultati</a:t>
              </a:r>
              <a:endParaRPr lang="it-IT" sz="1400" dirty="0"/>
            </a:p>
          </p:txBody>
        </p:sp>
        <p:sp>
          <p:nvSpPr>
            <p:cNvPr id="106" name="Text 14">
              <a:extLst>
                <a:ext uri="{FF2B5EF4-FFF2-40B4-BE49-F238E27FC236}">
                  <a16:creationId xmlns:a16="http://schemas.microsoft.com/office/drawing/2014/main" id="{33C62AD6-4096-B75D-F98C-AEA6E05A97C8}"/>
                </a:ext>
              </a:extLst>
            </p:cNvPr>
            <p:cNvSpPr/>
            <p:nvPr/>
          </p:nvSpPr>
          <p:spPr>
            <a:xfrm>
              <a:off x="4617720" y="3995928"/>
              <a:ext cx="6629400" cy="822960"/>
            </a:xfrm>
            <a:prstGeom prst="rect">
              <a:avLst/>
            </a:prstGeom>
            <a:noFill/>
            <a:ln/>
          </p:spPr>
          <p:txBody>
            <a:bodyPr wrap="square" rtlCol="0" anchor="ctr"/>
            <a:lstStyle/>
            <a:p>
              <a:pPr marL="0" indent="0">
                <a:lnSpc>
                  <a:spcPct val="112000"/>
                </a:lnSpc>
                <a:buNone/>
              </a:pPr>
              <a:r>
                <a:rPr lang="it-IT" sz="1150" dirty="0">
                  <a:solidFill>
                    <a:srgbClr val="EAF0FB"/>
                  </a:solidFill>
                  <a:latin typeface="Calibri"/>
                </a:rPr>
                <a:t>Le analisi stratificate e l'MGPS hanno mostrato pattern generalmente coerenti; WHO </a:t>
              </a:r>
              <a:r>
                <a:rPr lang="it-IT" sz="1150" dirty="0" err="1">
                  <a:solidFill>
                    <a:srgbClr val="EAF0FB"/>
                  </a:solidFill>
                  <a:latin typeface="Calibri"/>
                </a:rPr>
                <a:t>VigiAccess</a:t>
              </a:r>
              <a:r>
                <a:rPr lang="it-IT" sz="1150" dirty="0">
                  <a:solidFill>
                    <a:srgbClr val="EAF0FB"/>
                  </a:solidFill>
                  <a:latin typeface="Calibri"/>
                </a:rPr>
                <a:t> ha evidenziato distribuzioni ampiamente simili a FAERS.</a:t>
              </a:r>
              <a:endParaRPr lang="it-IT" sz="1150" dirty="0"/>
            </a:p>
          </p:txBody>
        </p:sp>
        <p:sp>
          <p:nvSpPr>
            <p:cNvPr id="107" name="Shape 15">
              <a:extLst>
                <a:ext uri="{FF2B5EF4-FFF2-40B4-BE49-F238E27FC236}">
                  <a16:creationId xmlns:a16="http://schemas.microsoft.com/office/drawing/2014/main" id="{C6B4928D-1C16-13AA-9C07-3D8CDADBD28F}"/>
                </a:ext>
              </a:extLst>
            </p:cNvPr>
            <p:cNvSpPr/>
            <p:nvPr/>
          </p:nvSpPr>
          <p:spPr>
            <a:xfrm>
              <a:off x="548640" y="5038344"/>
              <a:ext cx="10881360" cy="960120"/>
            </a:xfrm>
            <a:prstGeom prst="roundRect">
              <a:avLst>
                <a:gd name="adj" fmla="val 6667"/>
              </a:avLst>
            </a:prstGeom>
            <a:solidFill>
              <a:srgbClr val="2E4372"/>
            </a:solidFill>
            <a:ln/>
          </p:spPr>
        </p:sp>
        <p:sp>
          <p:nvSpPr>
            <p:cNvPr id="108" name="Text 16">
              <a:extLst>
                <a:ext uri="{FF2B5EF4-FFF2-40B4-BE49-F238E27FC236}">
                  <a16:creationId xmlns:a16="http://schemas.microsoft.com/office/drawing/2014/main" id="{4C1CC34B-DF31-A559-BB1D-9298C995F3FB}"/>
                </a:ext>
              </a:extLst>
            </p:cNvPr>
            <p:cNvSpPr/>
            <p:nvPr/>
          </p:nvSpPr>
          <p:spPr>
            <a:xfrm>
              <a:off x="777240" y="5038344"/>
              <a:ext cx="822960" cy="960120"/>
            </a:xfrm>
            <a:prstGeom prst="rect">
              <a:avLst/>
            </a:prstGeom>
            <a:noFill/>
            <a:ln/>
          </p:spPr>
          <p:txBody>
            <a:bodyPr wrap="square" rtlCol="0" anchor="ctr"/>
            <a:lstStyle/>
            <a:p>
              <a:pPr marL="0" indent="0">
                <a:buNone/>
              </a:pPr>
              <a:r>
                <a:rPr lang="en-US" sz="2600" b="1" dirty="0">
                  <a:solidFill>
                    <a:srgbClr val="2E9E8F"/>
                  </a:solidFill>
                  <a:latin typeface="Cambria" pitchFamily="34" charset="0"/>
                  <a:ea typeface="Cambria" pitchFamily="34" charset="-122"/>
                  <a:cs typeface="Cambria" pitchFamily="34" charset="-120"/>
                </a:rPr>
                <a:t>04</a:t>
              </a:r>
              <a:endParaRPr lang="en-US" sz="2600" dirty="0"/>
            </a:p>
          </p:txBody>
        </p:sp>
        <p:sp>
          <p:nvSpPr>
            <p:cNvPr id="109" name="Text 17">
              <a:extLst>
                <a:ext uri="{FF2B5EF4-FFF2-40B4-BE49-F238E27FC236}">
                  <a16:creationId xmlns:a16="http://schemas.microsoft.com/office/drawing/2014/main" id="{97723572-5ACC-8594-5275-32C5D6273737}"/>
                </a:ext>
              </a:extLst>
            </p:cNvPr>
            <p:cNvSpPr/>
            <p:nvPr/>
          </p:nvSpPr>
          <p:spPr>
            <a:xfrm>
              <a:off x="1691640" y="5129784"/>
              <a:ext cx="2834640" cy="777240"/>
            </a:xfrm>
            <a:prstGeom prst="rect">
              <a:avLst/>
            </a:prstGeom>
            <a:noFill/>
            <a:ln/>
          </p:spPr>
          <p:txBody>
            <a:bodyPr wrap="square" rtlCol="0" anchor="ctr"/>
            <a:lstStyle/>
            <a:p>
              <a:pPr marL="0" indent="0">
                <a:buNone/>
              </a:pPr>
              <a:r>
                <a:rPr lang="it-IT" sz="1400" b="1" dirty="0">
                  <a:solidFill>
                    <a:srgbClr val="FFFFFF"/>
                  </a:solidFill>
                  <a:latin typeface="Calibri"/>
                </a:rPr>
                <a:t>Interpretazione</a:t>
              </a:r>
              <a:endParaRPr lang="it-IT" sz="1400" dirty="0"/>
            </a:p>
          </p:txBody>
        </p:sp>
        <p:sp>
          <p:nvSpPr>
            <p:cNvPr id="110" name="Text 18">
              <a:extLst>
                <a:ext uri="{FF2B5EF4-FFF2-40B4-BE49-F238E27FC236}">
                  <a16:creationId xmlns:a16="http://schemas.microsoft.com/office/drawing/2014/main" id="{50C2ACE6-016C-C372-ADBF-4996D4F897D2}"/>
                </a:ext>
              </a:extLst>
            </p:cNvPr>
            <p:cNvSpPr/>
            <p:nvPr/>
          </p:nvSpPr>
          <p:spPr>
            <a:xfrm>
              <a:off x="4617720" y="5038344"/>
              <a:ext cx="6629400" cy="960120"/>
            </a:xfrm>
            <a:prstGeom prst="rect">
              <a:avLst/>
            </a:prstGeom>
            <a:noFill/>
            <a:ln/>
          </p:spPr>
          <p:txBody>
            <a:bodyPr wrap="square" rtlCol="0" anchor="ctr"/>
            <a:lstStyle/>
            <a:p>
              <a:pPr algn="just"/>
              <a:r>
                <a:rPr lang="it-IT" sz="1000" dirty="0">
                  <a:solidFill>
                    <a:srgbClr val="EAF0FB"/>
                  </a:solidFill>
                  <a:latin typeface="Calibri"/>
                </a:rPr>
                <a:t>I dati di segnalazione spontanea sono soggetti a </a:t>
              </a:r>
              <a:r>
                <a:rPr lang="it-IT" sz="1000" dirty="0" err="1">
                  <a:solidFill>
                    <a:srgbClr val="EAF0FB"/>
                  </a:solidFill>
                  <a:latin typeface="Calibri"/>
                </a:rPr>
                <a:t>bias</a:t>
              </a:r>
              <a:r>
                <a:rPr lang="it-IT" sz="1000" dirty="0">
                  <a:solidFill>
                    <a:srgbClr val="EAF0FB"/>
                  </a:solidFill>
                  <a:latin typeface="Calibri"/>
                </a:rPr>
                <a:t>, </a:t>
              </a:r>
              <a:r>
                <a:rPr lang="it-IT" sz="1000" dirty="0" err="1">
                  <a:solidFill>
                    <a:srgbClr val="EAF0FB"/>
                  </a:solidFill>
                  <a:latin typeface="Calibri"/>
                </a:rPr>
                <a:t>sottosegnalazione</a:t>
              </a:r>
              <a:r>
                <a:rPr lang="it-IT" sz="1000" dirty="0">
                  <a:solidFill>
                    <a:srgbClr val="EAF0FB"/>
                  </a:solidFill>
                  <a:latin typeface="Calibri"/>
                </a:rPr>
                <a:t>, confondimento e informazioni cliniche incomplete, pertanto le analisi di disproporzione non implicano di per sé l’esistenza di una relazione causale. Questo studio fornisce comunque  una valutazione di farmacovigilanza completa delle segnalazioni di tossicità muscolare e dei relativi farmaci. Sono stati identificati diversi farmaci con segnali non descritti in modo evidente nelle attuali schede tecniche dei prodotti. Questi risultati sottolineano l'importanza di una farmacovigilanza continua e possono supportare l'individuazione di segnali e la formulazione di ipotesi per future ricerche.</a:t>
              </a:r>
            </a:p>
          </p:txBody>
        </p:sp>
      </p:grpSp>
      <p:sp>
        <p:nvSpPr>
          <p:cNvPr id="112" name="Text 0">
            <a:extLst>
              <a:ext uri="{FF2B5EF4-FFF2-40B4-BE49-F238E27FC236}">
                <a16:creationId xmlns:a16="http://schemas.microsoft.com/office/drawing/2014/main" id="{57A694F8-BDAF-D860-4BB3-FCA83CF180B7}"/>
              </a:ext>
            </a:extLst>
          </p:cNvPr>
          <p:cNvSpPr/>
          <p:nvPr/>
        </p:nvSpPr>
        <p:spPr>
          <a:xfrm>
            <a:off x="1508760" y="393192"/>
            <a:ext cx="10058400" cy="640080"/>
          </a:xfrm>
          <a:prstGeom prst="rect">
            <a:avLst/>
          </a:prstGeom>
          <a:noFill/>
          <a:ln/>
        </p:spPr>
        <p:txBody>
          <a:bodyPr wrap="square" rtlCol="0" anchor="ctr"/>
          <a:lstStyle/>
          <a:p>
            <a:pPr marL="0" indent="0">
              <a:buNone/>
            </a:pPr>
            <a:endParaRPr lang="en-US" sz="3000" dirty="0">
              <a:solidFill>
                <a:srgbClr val="2E4372"/>
              </a:solidFill>
            </a:endParaRPr>
          </a:p>
        </p:txBody>
      </p:sp>
      <p:sp>
        <p:nvSpPr>
          <p:cNvPr id="113" name="Text 0">
            <a:extLst>
              <a:ext uri="{FF2B5EF4-FFF2-40B4-BE49-F238E27FC236}">
                <a16:creationId xmlns:a16="http://schemas.microsoft.com/office/drawing/2014/main" id="{8A12B6D1-704E-E177-036A-99C61B131DD5}"/>
              </a:ext>
            </a:extLst>
          </p:cNvPr>
          <p:cNvSpPr/>
          <p:nvPr/>
        </p:nvSpPr>
        <p:spPr>
          <a:xfrm>
            <a:off x="1661160" y="545592"/>
            <a:ext cx="10058400" cy="640080"/>
          </a:xfrm>
          <a:prstGeom prst="rect">
            <a:avLst/>
          </a:prstGeom>
          <a:noFill/>
          <a:ln/>
        </p:spPr>
        <p:txBody>
          <a:bodyPr wrap="square" rtlCol="0" anchor="ctr"/>
          <a:lstStyle/>
          <a:p>
            <a:pPr marL="0" indent="0">
              <a:buNone/>
            </a:pPr>
            <a:r>
              <a:rPr lang="en-US" sz="3000" b="1" dirty="0" err="1">
                <a:solidFill>
                  <a:srgbClr val="2E4372"/>
                </a:solidFill>
                <a:latin typeface="Cambria" pitchFamily="34" charset="0"/>
                <a:ea typeface="Cambria" pitchFamily="34" charset="-122"/>
                <a:cs typeface="Cambria" pitchFamily="34" charset="-120"/>
              </a:rPr>
              <a:t>Conclusioni</a:t>
            </a:r>
            <a:endParaRPr lang="en-US" sz="3000" dirty="0">
              <a:solidFill>
                <a:srgbClr val="2E4372"/>
              </a:solidFill>
            </a:endParaRPr>
          </a:p>
        </p:txBody>
      </p:sp>
      <p:pic>
        <p:nvPicPr>
          <p:cNvPr id="115" name="Immagine 114">
            <a:extLst>
              <a:ext uri="{FF2B5EF4-FFF2-40B4-BE49-F238E27FC236}">
                <a16:creationId xmlns:a16="http://schemas.microsoft.com/office/drawing/2014/main" id="{365A4754-874A-8892-3B45-172C6C824EA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4957" b="99569" l="4092" r="97381">
                        <a14:foregroundMark x1="8183" y1="18319" x2="8183" y2="18319"/>
                        <a14:foregroundMark x1="4255" y1="17241" x2="4255" y2="17241"/>
                        <a14:foregroundMark x1="31751" y1="5172" x2="31751" y2="5172"/>
                        <a14:foregroundMark x1="46154" y1="94612" x2="46154" y2="94612"/>
                        <a14:foregroundMark x1="45499" y1="99569" x2="45499" y2="99569"/>
                        <a14:foregroundMark x1="70049" y1="59698" x2="70049" y2="59698"/>
                        <a14:foregroundMark x1="84943" y1="45690" x2="84943" y2="45690"/>
                        <a14:foregroundMark x1="80687" y1="47198" x2="80687" y2="47198"/>
                        <a14:foregroundMark x1="93126" y1="39440" x2="93126" y2="39440"/>
                        <a14:foregroundMark x1="97381" y1="30603" x2="97381" y2="30603"/>
                      </a14:backgroundRemoval>
                    </a14:imgEffect>
                  </a14:imgLayer>
                </a14:imgProps>
              </a:ext>
            </a:extLst>
          </a:blip>
          <a:stretch>
            <a:fillRect/>
          </a:stretch>
        </p:blipFill>
        <p:spPr>
          <a:xfrm>
            <a:off x="10030644" y="223514"/>
            <a:ext cx="1910549" cy="1450892"/>
          </a:xfrm>
          <a:prstGeom prst="rect">
            <a:avLst/>
          </a:prstGeom>
        </p:spPr>
      </p:pic>
    </p:spTree>
    <p:extLst>
      <p:ext uri="{BB962C8B-B14F-4D97-AF65-F5344CB8AC3E}">
        <p14:creationId xmlns:p14="http://schemas.microsoft.com/office/powerpoint/2010/main" val="39910560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0" y="560741"/>
            <a:ext cx="1374789" cy="1228495"/>
          </a:xfrm>
          <a:prstGeom prst="rect">
            <a:avLst/>
          </a:prstGeom>
          <a:ln>
            <a:noFill/>
          </a:ln>
          <a:effectLst>
            <a:outerShdw blurRad="190500" algn="tl" rotWithShape="0">
              <a:srgbClr val="000000">
                <a:alpha val="70000"/>
              </a:srgbClr>
            </a:outerShdw>
          </a:effectLst>
        </p:spPr>
      </p:pic>
      <p:sp>
        <p:nvSpPr>
          <p:cNvPr id="5" name="Rettangolo 4"/>
          <p:cNvSpPr/>
          <p:nvPr/>
        </p:nvSpPr>
        <p:spPr>
          <a:xfrm>
            <a:off x="2297611" y="1898965"/>
            <a:ext cx="9176273" cy="399405"/>
          </a:xfrm>
          <a:prstGeom prst="rect">
            <a:avLst/>
          </a:prstGeom>
        </p:spPr>
        <p:txBody>
          <a:bodyPr wrap="square">
            <a:spAutoFit/>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kumimoji="0" lang="it-IT" sz="2000" b="1" i="0" u="none" strike="noStrike" kern="1200" cap="none" spc="0" normalizeH="0" baseline="0" noProof="0" dirty="0">
                <a:ln>
                  <a:noFill/>
                </a:ln>
                <a:solidFill>
                  <a:srgbClr val="2E5369"/>
                </a:solidFill>
                <a:effectLst/>
                <a:uLnTx/>
                <a:uFillTx/>
                <a:latin typeface="Times New Roman" panose="02020603050405020304" pitchFamily="18" charset="0"/>
                <a:ea typeface="Batang" panose="02030600000101010101" pitchFamily="18" charset="-127"/>
                <a:cs typeface="Times New Roman" panose="02020603050405020304" pitchFamily="18" charset="0"/>
              </a:rPr>
              <a:t>CENTRO REGIONALE DI FARMACOVIGILANZA - ABRUZZO</a:t>
            </a:r>
          </a:p>
        </p:txBody>
      </p:sp>
      <p:graphicFrame>
        <p:nvGraphicFramePr>
          <p:cNvPr id="8" name="Tabella 7"/>
          <p:cNvGraphicFramePr>
            <a:graphicFrameLocks noGrp="1"/>
          </p:cNvGraphicFramePr>
          <p:nvPr>
            <p:extLst>
              <p:ext uri="{D42A27DB-BD31-4B8C-83A1-F6EECF244321}">
                <p14:modId xmlns:p14="http://schemas.microsoft.com/office/powerpoint/2010/main" val="564036478"/>
              </p:ext>
            </p:extLst>
          </p:nvPr>
        </p:nvGraphicFramePr>
        <p:xfrm>
          <a:off x="2536541" y="2773843"/>
          <a:ext cx="8698416" cy="2695459"/>
        </p:xfrm>
        <a:graphic>
          <a:graphicData uri="http://schemas.openxmlformats.org/drawingml/2006/table">
            <a:tbl>
              <a:tblPr firstRow="1" bandRow="1">
                <a:effectLst>
                  <a:outerShdw blurRad="101600" dir="8700000" algn="ctr" rotWithShape="0">
                    <a:srgbClr val="000000">
                      <a:alpha val="43137"/>
                    </a:srgbClr>
                  </a:outerShdw>
                  <a:reflection blurRad="838200" stA="45000" endPos="0" dist="50800" dir="5400000" sy="-100000" algn="bl" rotWithShape="0"/>
                </a:effectLst>
                <a:tableStyleId>{17292A2E-F333-43FB-9621-5CBBE7FDCDCB}</a:tableStyleId>
              </a:tblPr>
              <a:tblGrid>
                <a:gridCol w="2045837">
                  <a:extLst>
                    <a:ext uri="{9D8B030D-6E8A-4147-A177-3AD203B41FA5}">
                      <a16:colId xmlns:a16="http://schemas.microsoft.com/office/drawing/2014/main" val="1706975658"/>
                    </a:ext>
                  </a:extLst>
                </a:gridCol>
                <a:gridCol w="2045837">
                  <a:extLst>
                    <a:ext uri="{9D8B030D-6E8A-4147-A177-3AD203B41FA5}">
                      <a16:colId xmlns:a16="http://schemas.microsoft.com/office/drawing/2014/main" val="910042693"/>
                    </a:ext>
                  </a:extLst>
                </a:gridCol>
                <a:gridCol w="2045837">
                  <a:extLst>
                    <a:ext uri="{9D8B030D-6E8A-4147-A177-3AD203B41FA5}">
                      <a16:colId xmlns:a16="http://schemas.microsoft.com/office/drawing/2014/main" val="307897686"/>
                    </a:ext>
                  </a:extLst>
                </a:gridCol>
                <a:gridCol w="2560905">
                  <a:extLst>
                    <a:ext uri="{9D8B030D-6E8A-4147-A177-3AD203B41FA5}">
                      <a16:colId xmlns:a16="http://schemas.microsoft.com/office/drawing/2014/main" val="1548227345"/>
                    </a:ext>
                  </a:extLst>
                </a:gridCol>
              </a:tblGrid>
              <a:tr h="686018">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it-IT" sz="2400" kern="1200" dirty="0">
                          <a:solidFill>
                            <a:schemeClr val="bg1"/>
                          </a:solidFill>
                          <a:latin typeface="Times New Roman" panose="02020603050405020304" pitchFamily="18" charset="0"/>
                          <a:cs typeface="Times New Roman" panose="02020603050405020304" pitchFamily="18" charset="0"/>
                        </a:rPr>
                        <a:t>Ruolo</a:t>
                      </a:r>
                      <a:endParaRPr lang="it-IT" sz="2400" b="1" kern="1200" dirty="0">
                        <a:solidFill>
                          <a:schemeClr val="bg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endParaRPr lang="it-IT" dirty="0">
                        <a:solidFill>
                          <a:schemeClr val="tx2"/>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endParaRPr lang="it-IT" dirty="0">
                        <a:solidFill>
                          <a:schemeClr val="tx2"/>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endParaRPr lang="it-IT" dirty="0">
                        <a:solidFill>
                          <a:schemeClr val="tx2"/>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929590188"/>
                  </a:ext>
                </a:extLst>
              </a:tr>
              <a:tr h="460362">
                <a:tc>
                  <a:txBody>
                    <a:bodyPr/>
                    <a:lstStyle/>
                    <a:p>
                      <a:pPr marL="0" algn="ctr" defTabSz="457200" rtl="0" eaLnBrk="1" latinLnBrk="0" hangingPunct="1">
                        <a:lnSpc>
                          <a:spcPct val="100000"/>
                        </a:lnSpc>
                        <a:spcAft>
                          <a:spcPts val="0"/>
                        </a:spcAft>
                      </a:pPr>
                      <a:r>
                        <a:rPr lang="it-IT" sz="1200" b="1" i="0" u="none" kern="1200" dirty="0">
                          <a:solidFill>
                            <a:schemeClr val="tx2"/>
                          </a:solidFill>
                          <a:effectLst/>
                          <a:latin typeface="Times New Roman" panose="02020603050405020304" pitchFamily="18" charset="0"/>
                          <a:cs typeface="Times New Roman" panose="02020603050405020304" pitchFamily="18" charset="0"/>
                        </a:rPr>
                        <a:t>Responsabile</a:t>
                      </a:r>
                      <a:endParaRPr lang="it-IT" sz="1200" b="1" i="0" u="none" kern="1200" dirty="0">
                        <a:solidFill>
                          <a:schemeClr val="tx2"/>
                        </a:solidFill>
                        <a:effectLst/>
                        <a:latin typeface="Times New Roman" panose="02020603050405020304" pitchFamily="18" charset="0"/>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457200" rtl="0" eaLnBrk="1" latinLnBrk="0" hangingPunct="1">
                        <a:lnSpc>
                          <a:spcPct val="100000"/>
                        </a:lnSpc>
                        <a:spcAft>
                          <a:spcPts val="0"/>
                        </a:spcAft>
                      </a:pPr>
                      <a:r>
                        <a:rPr lang="it-IT" sz="1200" b="0" kern="1200" dirty="0">
                          <a:solidFill>
                            <a:schemeClr val="tx2"/>
                          </a:solidFill>
                          <a:effectLst/>
                          <a:latin typeface="Times New Roman" panose="02020603050405020304" pitchFamily="18" charset="0"/>
                          <a:cs typeface="Times New Roman" panose="02020603050405020304" pitchFamily="18" charset="0"/>
                        </a:rPr>
                        <a:t> Ilenia Senesi                              </a:t>
                      </a:r>
                      <a:endParaRPr lang="it-IT" sz="1200" b="0" i="0" kern="1200" dirty="0">
                        <a:solidFill>
                          <a:schemeClr val="tx2"/>
                        </a:solidFill>
                        <a:effectLst/>
                        <a:latin typeface="Times New Roman" panose="02020603050405020304" pitchFamily="18" charset="0"/>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457200" rtl="0" eaLnBrk="1" latinLnBrk="0" hangingPunct="1">
                        <a:lnSpc>
                          <a:spcPct val="100000"/>
                        </a:lnSpc>
                        <a:spcAft>
                          <a:spcPts val="0"/>
                        </a:spcAft>
                      </a:pPr>
                      <a:r>
                        <a:rPr lang="it-IT" sz="1200" b="0" kern="1200" dirty="0">
                          <a:solidFill>
                            <a:schemeClr val="tx2"/>
                          </a:solidFill>
                          <a:effectLst/>
                          <a:latin typeface="Times New Roman" panose="02020603050405020304" pitchFamily="18" charset="0"/>
                          <a:cs typeface="Times New Roman" panose="02020603050405020304" pitchFamily="18" charset="0"/>
                        </a:rPr>
                        <a:t>0861. 888550     </a:t>
                      </a:r>
                      <a:endParaRPr lang="it-IT" sz="1200" b="0" i="0" kern="1200" dirty="0">
                        <a:solidFill>
                          <a:schemeClr val="tx2"/>
                        </a:solidFill>
                        <a:effectLst/>
                        <a:latin typeface="Times New Roman" panose="02020603050405020304" pitchFamily="18" charset="0"/>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a:lnSpc>
                          <a:spcPct val="100000"/>
                        </a:lnSpc>
                        <a:spcAft>
                          <a:spcPts val="0"/>
                        </a:spcAft>
                      </a:pPr>
                      <a:r>
                        <a:rPr lang="it-IT" sz="1200" b="0" u="sng" dirty="0">
                          <a:solidFill>
                            <a:schemeClr val="tx2"/>
                          </a:solidFill>
                          <a:effectLst/>
                          <a:latin typeface="Times New Roman" panose="02020603050405020304" pitchFamily="18" charset="0"/>
                          <a:cs typeface="Times New Roman" panose="02020603050405020304" pitchFamily="18" charset="0"/>
                        </a:rPr>
                        <a:t>ilenia.senesi@aslteramo.it</a:t>
                      </a:r>
                      <a:endParaRPr lang="it-IT" sz="1200" b="0" dirty="0">
                        <a:solidFill>
                          <a:schemeClr val="tx2"/>
                        </a:solidFill>
                        <a:effectLst/>
                        <a:latin typeface="Times New Roman" panose="02020603050405020304" pitchFamily="18" charset="0"/>
                        <a:cs typeface="Times New Roman" panose="02020603050405020304" pitchFamily="18" charset="0"/>
                      </a:endParaRPr>
                    </a:p>
                    <a:p>
                      <a:pPr marL="0" algn="ctr">
                        <a:lnSpc>
                          <a:spcPct val="100000"/>
                        </a:lnSpc>
                        <a:spcAft>
                          <a:spcPts val="0"/>
                        </a:spcAft>
                      </a:pPr>
                      <a:r>
                        <a:rPr lang="it-IT" sz="1200" b="0" dirty="0">
                          <a:solidFill>
                            <a:schemeClr val="tx2"/>
                          </a:solidFill>
                          <a:effectLst/>
                          <a:latin typeface="Times New Roman" panose="02020603050405020304" pitchFamily="18" charset="0"/>
                          <a:cs typeface="Times New Roman" panose="02020603050405020304" pitchFamily="18" charset="0"/>
                        </a:rPr>
                        <a:t> </a:t>
                      </a:r>
                      <a:endParaRPr lang="it-IT" sz="1200" b="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51344604"/>
                  </a:ext>
                </a:extLst>
              </a:tr>
              <a:tr h="540017">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it-IT" sz="1200" b="1" i="0" u="none" kern="1200" dirty="0" err="1">
                          <a:solidFill>
                            <a:schemeClr val="tx2"/>
                          </a:solidFill>
                          <a:effectLst/>
                          <a:latin typeface="Times New Roman" panose="02020603050405020304" pitchFamily="18" charset="0"/>
                          <a:ea typeface="+mn-ea"/>
                          <a:cs typeface="Times New Roman" panose="02020603050405020304" pitchFamily="18" charset="0"/>
                        </a:rPr>
                        <a:t>Deputy</a:t>
                      </a:r>
                      <a:r>
                        <a:rPr lang="it-IT" sz="1200" b="1" i="0" u="none" kern="1200" dirty="0">
                          <a:solidFill>
                            <a:schemeClr val="tx2"/>
                          </a:solidFill>
                          <a:effectLst/>
                          <a:latin typeface="Times New Roman" panose="02020603050405020304" pitchFamily="18" charset="0"/>
                          <a:ea typeface="+mn-ea"/>
                          <a:cs typeface="Times New Roman" panose="02020603050405020304" pitchFamily="18" charset="0"/>
                        </a:rPr>
                        <a:t> Responsabile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457200" rtl="0" eaLnBrk="1" latinLnBrk="0" hangingPunct="1">
                        <a:lnSpc>
                          <a:spcPct val="100000"/>
                        </a:lnSpc>
                        <a:spcAft>
                          <a:spcPts val="0"/>
                        </a:spcAft>
                      </a:pPr>
                      <a:r>
                        <a:rPr lang="it-IT" sz="1200" b="0" i="0" kern="1200" dirty="0">
                          <a:solidFill>
                            <a:schemeClr val="tx2"/>
                          </a:solidFill>
                          <a:effectLst/>
                          <a:latin typeface="Times New Roman" panose="02020603050405020304" pitchFamily="18" charset="0"/>
                          <a:ea typeface="+mn-ea"/>
                          <a:cs typeface="Times New Roman" panose="02020603050405020304" pitchFamily="18" charset="0"/>
                        </a:rPr>
                        <a:t>Ilaria Di Cesare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457200" rtl="0" eaLnBrk="1" latinLnBrk="0" hangingPunct="1">
                        <a:lnSpc>
                          <a:spcPct val="100000"/>
                        </a:lnSpc>
                        <a:spcAft>
                          <a:spcPts val="0"/>
                        </a:spcAft>
                      </a:pPr>
                      <a:r>
                        <a:rPr lang="it-IT" sz="1200" b="0" i="0" kern="1200" dirty="0">
                          <a:solidFill>
                            <a:schemeClr val="tx2"/>
                          </a:solidFill>
                          <a:effectLst/>
                          <a:latin typeface="Times New Roman" panose="02020603050405020304" pitchFamily="18" charset="0"/>
                          <a:ea typeface="+mn-ea"/>
                          <a:cs typeface="Times New Roman" panose="02020603050405020304" pitchFamily="18" charset="0"/>
                        </a:rPr>
                        <a:t>0861.429244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it-IT" sz="1200" b="0" i="0" u="sng" strike="noStrike" kern="1200" cap="none" spc="0" normalizeH="0" baseline="0" noProof="0" dirty="0">
                          <a:ln>
                            <a:noFill/>
                          </a:ln>
                          <a:solidFill>
                            <a:schemeClr val="tx2"/>
                          </a:solidFill>
                          <a:effectLst/>
                          <a:uLnTx/>
                          <a:uFillTx/>
                          <a:latin typeface="Times New Roman" panose="02020603050405020304" pitchFamily="18" charset="0"/>
                          <a:ea typeface="Calibri" panose="020F0502020204030204" pitchFamily="34" charset="0"/>
                          <a:cs typeface="Times New Roman" panose="02020603050405020304" pitchFamily="18" charset="0"/>
                        </a:rPr>
                        <a:t>ilaria.dicesare@aslteramo.it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65527565"/>
                  </a:ext>
                </a:extLst>
              </a:tr>
              <a:tr h="540017">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it-IT" sz="1200" b="1" i="0" u="none" kern="1200" dirty="0">
                          <a:solidFill>
                            <a:schemeClr val="tx2"/>
                          </a:solidFill>
                          <a:effectLst/>
                          <a:latin typeface="Times New Roman" panose="02020603050405020304" pitchFamily="18" charset="0"/>
                          <a:cs typeface="Times New Roman" panose="02020603050405020304" pitchFamily="18" charset="0"/>
                        </a:rPr>
                        <a:t>Farmacista</a:t>
                      </a:r>
                      <a:endParaRPr lang="it-IT" sz="1200" b="1" i="0" u="none" kern="1200" dirty="0">
                        <a:solidFill>
                          <a:schemeClr val="tx2"/>
                        </a:solidFill>
                        <a:effectLst/>
                        <a:latin typeface="Times New Roman" panose="02020603050405020304" pitchFamily="18" charset="0"/>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457200" rtl="0" eaLnBrk="1" latinLnBrk="0" hangingPunct="1">
                        <a:lnSpc>
                          <a:spcPct val="100000"/>
                        </a:lnSpc>
                        <a:spcAft>
                          <a:spcPts val="0"/>
                        </a:spcAft>
                      </a:pPr>
                      <a:r>
                        <a:rPr lang="it-IT" sz="1200" b="0" i="0" kern="1200" dirty="0">
                          <a:solidFill>
                            <a:schemeClr val="tx2"/>
                          </a:solidFill>
                          <a:effectLst/>
                          <a:latin typeface="Times New Roman" panose="02020603050405020304" pitchFamily="18" charset="0"/>
                          <a:ea typeface="+mn-ea"/>
                          <a:cs typeface="Times New Roman" panose="02020603050405020304" pitchFamily="18" charset="0"/>
                        </a:rPr>
                        <a:t>Daniele De Santis</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457200" rtl="0" eaLnBrk="1" latinLnBrk="0" hangingPunct="1">
                        <a:lnSpc>
                          <a:spcPct val="100000"/>
                        </a:lnSpc>
                        <a:spcAft>
                          <a:spcPts val="0"/>
                        </a:spcAft>
                      </a:pPr>
                      <a:r>
                        <a:rPr lang="it-IT" sz="1200" b="0" i="0" kern="1200" dirty="0">
                          <a:solidFill>
                            <a:schemeClr val="tx2"/>
                          </a:solidFill>
                          <a:effectLst/>
                          <a:latin typeface="Times New Roman" panose="02020603050405020304" pitchFamily="18" charset="0"/>
                          <a:ea typeface="+mn-ea"/>
                          <a:cs typeface="Times New Roman" panose="02020603050405020304" pitchFamily="18" charset="0"/>
                        </a:rPr>
                        <a:t>0861. </a:t>
                      </a:r>
                      <a:r>
                        <a:rPr lang="it-IT" sz="1200" b="0" i="0" kern="1200">
                          <a:solidFill>
                            <a:schemeClr val="tx2"/>
                          </a:solidFill>
                          <a:effectLst/>
                          <a:latin typeface="Times New Roman" panose="02020603050405020304" pitchFamily="18" charset="0"/>
                          <a:ea typeface="+mn-ea"/>
                          <a:cs typeface="Times New Roman" panose="02020603050405020304" pitchFamily="18" charset="0"/>
                        </a:rPr>
                        <a:t>888357</a:t>
                      </a:r>
                      <a:endParaRPr lang="it-IT" sz="1200" b="0" i="0" kern="1200" dirty="0">
                        <a:solidFill>
                          <a:schemeClr val="tx2"/>
                        </a:solidFill>
                        <a:effectLst/>
                        <a:latin typeface="Times New Roman" panose="02020603050405020304" pitchFamily="18" charset="0"/>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it-IT" sz="1200" b="0" i="0" u="sng" strike="noStrike" kern="1200" cap="none" spc="0" normalizeH="0" baseline="0" noProof="0" dirty="0">
                          <a:ln>
                            <a:noFill/>
                          </a:ln>
                          <a:solidFill>
                            <a:schemeClr val="tx2"/>
                          </a:solidFill>
                          <a:effectLst/>
                          <a:uLnTx/>
                          <a:uFillTx/>
                          <a:latin typeface="Times New Roman" panose="02020603050405020304" pitchFamily="18" charset="0"/>
                          <a:ea typeface="Calibri" panose="020F0502020204030204" pitchFamily="34" charset="0"/>
                          <a:cs typeface="Times New Roman" panose="02020603050405020304" pitchFamily="18" charset="0"/>
                        </a:rPr>
                        <a:t>daniele.desantis@aslteramo.it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13635606"/>
                  </a:ext>
                </a:extLst>
              </a:tr>
              <a:tr h="469045">
                <a:tc>
                  <a:txBody>
                    <a:bodyPr/>
                    <a:lstStyle/>
                    <a:p>
                      <a:pPr marL="0" algn="ctr">
                        <a:lnSpc>
                          <a:spcPct val="100000"/>
                        </a:lnSpc>
                        <a:spcAft>
                          <a:spcPts val="0"/>
                        </a:spcAft>
                      </a:pPr>
                      <a:endParaRPr lang="it-IT" sz="1400" b="1" i="0" u="none" dirty="0">
                        <a:solidFill>
                          <a:schemeClr val="tx2"/>
                        </a:solidFill>
                        <a:effectLst/>
                        <a:latin typeface="Times New Roman" panose="02020603050405020304" pitchFamily="18" charset="0"/>
                        <a:cs typeface="Times New Roman" panose="02020603050405020304" pitchFamily="18" charset="0"/>
                      </a:endParaRPr>
                    </a:p>
                    <a:p>
                      <a:pPr marL="0" indent="449580" algn="ctr">
                        <a:lnSpc>
                          <a:spcPct val="100000"/>
                        </a:lnSpc>
                        <a:spcAft>
                          <a:spcPts val="0"/>
                        </a:spcAft>
                      </a:pPr>
                      <a:r>
                        <a:rPr lang="it-IT" sz="1200" b="1" i="0" u="none" dirty="0">
                          <a:solidFill>
                            <a:schemeClr val="tx2"/>
                          </a:solidFill>
                          <a:effectLst/>
                          <a:latin typeface="Times New Roman" panose="02020603050405020304" pitchFamily="18" charset="0"/>
                          <a:cs typeface="Times New Roman" panose="02020603050405020304" pitchFamily="18" charset="0"/>
                        </a:rPr>
                        <a:t> </a:t>
                      </a:r>
                      <a:endParaRPr lang="it-IT" sz="1200" b="1" i="0" u="none"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a:lnSpc>
                          <a:spcPct val="100000"/>
                        </a:lnSpc>
                        <a:spcAft>
                          <a:spcPts val="0"/>
                        </a:spcAft>
                      </a:pPr>
                      <a:r>
                        <a:rPr lang="it-IT" sz="1200" b="0" kern="1200" dirty="0">
                          <a:solidFill>
                            <a:schemeClr val="tx2"/>
                          </a:solidFill>
                          <a:effectLst/>
                          <a:latin typeface="Times New Roman" panose="02020603050405020304" pitchFamily="18" charset="0"/>
                          <a:cs typeface="Times New Roman" panose="02020603050405020304" pitchFamily="18" charset="0"/>
                        </a:rPr>
                        <a:t>CRFV</a:t>
                      </a:r>
                      <a:endParaRPr lang="it-IT" sz="1200" b="0" i="0" kern="1200" dirty="0">
                        <a:solidFill>
                          <a:schemeClr val="tx2"/>
                        </a:solidFill>
                        <a:effectLst/>
                        <a:latin typeface="Times New Roman" panose="02020603050405020304" pitchFamily="18" charset="0"/>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a:lnSpc>
                          <a:spcPct val="100000"/>
                        </a:lnSpc>
                      </a:pPr>
                      <a:endParaRPr lang="it-IT" sz="2000" b="0" dirty="0">
                        <a:solidFill>
                          <a:schemeClr val="tx2"/>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a:lnSpc>
                          <a:spcPct val="100000"/>
                        </a:lnSpc>
                        <a:spcAft>
                          <a:spcPts val="0"/>
                        </a:spcAft>
                      </a:pPr>
                      <a:r>
                        <a:rPr lang="it-IT" sz="1200" b="0" u="sng" spc="0" dirty="0">
                          <a:solidFill>
                            <a:schemeClr val="tx2"/>
                          </a:solidFill>
                          <a:effectLst/>
                          <a:latin typeface="Times New Roman" panose="02020603050405020304" pitchFamily="18" charset="0"/>
                          <a:cs typeface="Times New Roman" panose="02020603050405020304" pitchFamily="18" charset="0"/>
                        </a:rPr>
                        <a:t>crfv@aslteramo.it</a:t>
                      </a:r>
                      <a:endParaRPr lang="it-IT" sz="1200" b="0" spc="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3777604"/>
                  </a:ext>
                </a:extLst>
              </a:tr>
            </a:tbl>
          </a:graphicData>
        </a:graphic>
      </p:graphicFrame>
      <p:pic>
        <p:nvPicPr>
          <p:cNvPr id="12" name="Immagine 11" descr="Immagine correlata"/>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3592" y="5094690"/>
            <a:ext cx="257175" cy="245110"/>
          </a:xfrm>
          <a:prstGeom prst="rect">
            <a:avLst/>
          </a:prstGeom>
          <a:noFill/>
          <a:ln>
            <a:noFill/>
          </a:ln>
        </p:spPr>
      </p:pic>
      <p:pic>
        <p:nvPicPr>
          <p:cNvPr id="1034" name="Picture 10" descr="Farmacista Icona Piatta Con Ombreggiatura Beige Avatar Professionale  Illustrazione Farmacologica Illustrazione Vettoriale - Illustrazione di  prescrizione, donna: 15864203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67" y="2837718"/>
            <a:ext cx="541491" cy="54149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logo e-mail PSD PSD download gratuito | Modelli e mocku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12707" y="2837717"/>
            <a:ext cx="466991" cy="54459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Laboratori Acceleratori di Innovazione – Area Territoriale di Ricerca di  Bologn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28166" y="2747379"/>
            <a:ext cx="714761" cy="714761"/>
          </a:xfrm>
          <a:prstGeom prst="rect">
            <a:avLst/>
          </a:prstGeom>
          <a:noFill/>
          <a:extLst>
            <a:ext uri="{909E8E84-426E-40DD-AFC4-6F175D3DCCD1}">
              <a14:hiddenFill xmlns:a14="http://schemas.microsoft.com/office/drawing/2010/main">
                <a:solidFill>
                  <a:srgbClr val="FFFFFF"/>
                </a:solidFill>
              </a14:hiddenFill>
            </a:ext>
          </a:extLst>
        </p:spPr>
      </p:pic>
      <p:sp>
        <p:nvSpPr>
          <p:cNvPr id="2" name="Ovale 1">
            <a:extLst>
              <a:ext uri="{FF2B5EF4-FFF2-40B4-BE49-F238E27FC236}">
                <a16:creationId xmlns:a16="http://schemas.microsoft.com/office/drawing/2014/main" id="{295203A6-32E4-FF66-0BBC-9ED036C56186}"/>
              </a:ext>
            </a:extLst>
          </p:cNvPr>
          <p:cNvSpPr/>
          <p:nvPr/>
        </p:nvSpPr>
        <p:spPr>
          <a:xfrm>
            <a:off x="1075714" y="814903"/>
            <a:ext cx="293298" cy="284672"/>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447770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AE044D-5CB2-47B0-BDD4-B35A1160CDB2}"/>
              </a:ext>
            </a:extLst>
          </p:cNvPr>
          <p:cNvSpPr>
            <a:spLocks noGrp="1"/>
          </p:cNvSpPr>
          <p:nvPr>
            <p:ph type="title"/>
          </p:nvPr>
        </p:nvSpPr>
        <p:spPr>
          <a:xfrm>
            <a:off x="2515807" y="318817"/>
            <a:ext cx="8911687" cy="894163"/>
          </a:xfrm>
        </p:spPr>
        <p:txBody>
          <a:bodyPr>
            <a:normAutofit fontScale="90000"/>
          </a:bodyPr>
          <a:lstStyle/>
          <a:p>
            <a:pPr algn="ctr">
              <a:lnSpc>
                <a:spcPct val="150000"/>
              </a:lnSpc>
            </a:pPr>
            <a:r>
              <a:rPr lang="it-IT" sz="3200" b="1" dirty="0">
                <a:solidFill>
                  <a:schemeClr val="tx2"/>
                </a:solidFill>
                <a:latin typeface="Bahnschrift" panose="020B0502040204020203" pitchFamily="34" charset="0"/>
              </a:rPr>
              <a:t>NOTE INFORMATIVE IMPORTANTI AIFA</a:t>
            </a:r>
            <a:br>
              <a:rPr lang="it-IT" sz="3100" b="1" dirty="0">
                <a:solidFill>
                  <a:schemeClr val="tx2"/>
                </a:solidFill>
                <a:latin typeface="Bahnschrift" panose="020B0502040204020203" pitchFamily="34" charset="0"/>
              </a:rPr>
            </a:br>
            <a:endParaRPr lang="it-IT" i="1" dirty="0">
              <a:latin typeface="Bahnschrift" panose="020B0502040204020203" pitchFamily="34" charset="0"/>
            </a:endParaRPr>
          </a:p>
        </p:txBody>
      </p:sp>
      <p:sp>
        <p:nvSpPr>
          <p:cNvPr id="3" name="Segnaposto contenuto 2">
            <a:extLst>
              <a:ext uri="{FF2B5EF4-FFF2-40B4-BE49-F238E27FC236}">
                <a16:creationId xmlns:a16="http://schemas.microsoft.com/office/drawing/2014/main" id="{BDF9BD07-297E-4C83-9DB4-44AE601861EF}"/>
              </a:ext>
            </a:extLst>
          </p:cNvPr>
          <p:cNvSpPr>
            <a:spLocks noGrp="1"/>
          </p:cNvSpPr>
          <p:nvPr>
            <p:ph idx="1"/>
          </p:nvPr>
        </p:nvSpPr>
        <p:spPr>
          <a:xfrm>
            <a:off x="1737361" y="1557378"/>
            <a:ext cx="9690133" cy="4551177"/>
          </a:xfrm>
        </p:spPr>
        <p:txBody>
          <a:bodyPr>
            <a:normAutofit/>
          </a:bodyPr>
          <a:lstStyle/>
          <a:p>
            <a:pPr marL="0" indent="0" algn="just">
              <a:lnSpc>
                <a:spcPct val="110000"/>
              </a:lnSpc>
              <a:spcBef>
                <a:spcPts val="0"/>
              </a:spcBef>
              <a:buClr>
                <a:srgbClr val="353535"/>
              </a:buClr>
              <a:buNone/>
            </a:pPr>
            <a:endParaRPr lang="it-IT" sz="2200" b="1" dirty="0">
              <a:solidFill>
                <a:srgbClr val="006666"/>
              </a:solidFill>
            </a:endParaRPr>
          </a:p>
          <a:p>
            <a:pPr marL="0" indent="0" algn="just">
              <a:lnSpc>
                <a:spcPct val="110000"/>
              </a:lnSpc>
              <a:spcBef>
                <a:spcPts val="0"/>
              </a:spcBef>
              <a:buClr>
                <a:srgbClr val="353535"/>
              </a:buClr>
              <a:buNone/>
            </a:pPr>
            <a:endParaRPr lang="it-IT" sz="2200" b="1" dirty="0">
              <a:solidFill>
                <a:srgbClr val="006666"/>
              </a:solidFill>
            </a:endParaRPr>
          </a:p>
          <a:p>
            <a:pPr algn="just">
              <a:lnSpc>
                <a:spcPct val="150000"/>
              </a:lnSpc>
              <a:spcBef>
                <a:spcPts val="0"/>
              </a:spcBef>
              <a:buClr>
                <a:srgbClr val="353535"/>
              </a:buClr>
            </a:pPr>
            <a:r>
              <a:rPr lang="it-IT" sz="1600" b="1" dirty="0">
                <a:solidFill>
                  <a:srgbClr val="006666"/>
                </a:solidFill>
              </a:rPr>
              <a:t>AIFA richiama all’uso corretto del paracetamolo, con particolare attenzione ai casi di sovradosaggio intenzionale negli adolescenti</a:t>
            </a:r>
          </a:p>
          <a:p>
            <a:pPr lvl="0" algn="just">
              <a:lnSpc>
                <a:spcPct val="150000"/>
              </a:lnSpc>
              <a:spcBef>
                <a:spcPts val="0"/>
              </a:spcBef>
              <a:buClr>
                <a:srgbClr val="353535"/>
              </a:buClr>
            </a:pPr>
            <a:r>
              <a:rPr lang="it-IT" sz="1600" b="1" dirty="0">
                <a:solidFill>
                  <a:srgbClr val="006666"/>
                </a:solidFill>
              </a:rPr>
              <a:t>Nota Informativa Importante di Sicurezza (NIIS) su </a:t>
            </a:r>
            <a:r>
              <a:rPr lang="it-IT" sz="1600" b="1" dirty="0" err="1">
                <a:solidFill>
                  <a:srgbClr val="006666"/>
                </a:solidFill>
              </a:rPr>
              <a:t>Adalain</a:t>
            </a:r>
            <a:r>
              <a:rPr lang="it-IT" sz="1600" b="1" dirty="0">
                <a:solidFill>
                  <a:srgbClr val="006666"/>
                </a:solidFill>
              </a:rPr>
              <a:t> </a:t>
            </a:r>
          </a:p>
          <a:p>
            <a:pPr lvl="0" algn="just">
              <a:lnSpc>
                <a:spcPct val="150000"/>
              </a:lnSpc>
              <a:spcBef>
                <a:spcPts val="0"/>
              </a:spcBef>
              <a:buClr>
                <a:srgbClr val="353535"/>
              </a:buClr>
            </a:pPr>
            <a:r>
              <a:rPr lang="it-IT" sz="1600" b="1" dirty="0">
                <a:solidFill>
                  <a:srgbClr val="006666"/>
                </a:solidFill>
              </a:rPr>
              <a:t>Nota Informativa Importante di Sicurezza (NIIS) su </a:t>
            </a:r>
            <a:r>
              <a:rPr lang="it-IT" sz="1600" b="1" dirty="0" err="1">
                <a:solidFill>
                  <a:srgbClr val="006666"/>
                </a:solidFill>
              </a:rPr>
              <a:t>Ontozry</a:t>
            </a:r>
            <a:r>
              <a:rPr lang="it-IT" sz="1600" b="1" dirty="0">
                <a:solidFill>
                  <a:srgbClr val="006666"/>
                </a:solidFill>
              </a:rPr>
              <a:t> (</a:t>
            </a:r>
            <a:r>
              <a:rPr lang="it-IT" sz="1600" b="1" dirty="0" err="1">
                <a:solidFill>
                  <a:srgbClr val="006666"/>
                </a:solidFill>
              </a:rPr>
              <a:t>cenobamato</a:t>
            </a:r>
            <a:r>
              <a:rPr lang="it-IT" sz="1600" b="1" dirty="0">
                <a:solidFill>
                  <a:srgbClr val="006666"/>
                </a:solidFill>
              </a:rPr>
              <a:t>) </a:t>
            </a:r>
          </a:p>
          <a:p>
            <a:pPr lvl="0" algn="just">
              <a:lnSpc>
                <a:spcPct val="150000"/>
              </a:lnSpc>
              <a:spcBef>
                <a:spcPts val="0"/>
              </a:spcBef>
              <a:buClr>
                <a:srgbClr val="353535"/>
              </a:buClr>
            </a:pPr>
            <a:r>
              <a:rPr lang="it-IT" sz="1600" b="1" dirty="0">
                <a:solidFill>
                  <a:srgbClr val="006666"/>
                </a:solidFill>
              </a:rPr>
              <a:t>AIFA introduce un pittogramma ufficiale per le Note Informative Importanti di Sicurezza (NIIS) </a:t>
            </a:r>
          </a:p>
          <a:p>
            <a:pPr lvl="0" algn="just">
              <a:lnSpc>
                <a:spcPct val="150000"/>
              </a:lnSpc>
              <a:spcBef>
                <a:spcPts val="0"/>
              </a:spcBef>
              <a:buClr>
                <a:srgbClr val="353535"/>
              </a:buClr>
            </a:pPr>
            <a:r>
              <a:rPr lang="it-IT" sz="1600" b="1" dirty="0">
                <a:solidFill>
                  <a:srgbClr val="006666"/>
                </a:solidFill>
              </a:rPr>
              <a:t>Aggiornamenti dal PRAC riunione 8-11 giugno 2026 </a:t>
            </a:r>
          </a:p>
        </p:txBody>
      </p:sp>
      <p:sp>
        <p:nvSpPr>
          <p:cNvPr id="4" name="CasellaDiTesto 3">
            <a:extLst>
              <a:ext uri="{FF2B5EF4-FFF2-40B4-BE49-F238E27FC236}">
                <a16:creationId xmlns:a16="http://schemas.microsoft.com/office/drawing/2014/main" id="{22B26652-378E-D1B3-55A6-B0EC46B73E81}"/>
              </a:ext>
            </a:extLst>
          </p:cNvPr>
          <p:cNvSpPr txBox="1"/>
          <p:nvPr/>
        </p:nvSpPr>
        <p:spPr>
          <a:xfrm>
            <a:off x="897147" y="764294"/>
            <a:ext cx="595223" cy="369332"/>
          </a:xfrm>
          <a:prstGeom prst="rect">
            <a:avLst/>
          </a:prstGeom>
          <a:noFill/>
        </p:spPr>
        <p:txBody>
          <a:bodyPr wrap="square" rtlCol="0">
            <a:spAutoFit/>
          </a:bodyPr>
          <a:lstStyle/>
          <a:p>
            <a:pPr algn="ctr"/>
            <a:r>
              <a:rPr lang="it-IT" dirty="0">
                <a:solidFill>
                  <a:schemeClr val="bg1"/>
                </a:solidFill>
              </a:rPr>
              <a:t>1</a:t>
            </a:r>
          </a:p>
        </p:txBody>
      </p:sp>
      <p:pic>
        <p:nvPicPr>
          <p:cNvPr id="7" name="Immagine 6">
            <a:extLst>
              <a:ext uri="{FF2B5EF4-FFF2-40B4-BE49-F238E27FC236}">
                <a16:creationId xmlns:a16="http://schemas.microsoft.com/office/drawing/2014/main" id="{FD32A582-6D87-7540-E412-03BF1DFBC8E1}"/>
              </a:ext>
            </a:extLst>
          </p:cNvPr>
          <p:cNvPicPr>
            <a:picLocks noChangeAspect="1"/>
          </p:cNvPicPr>
          <p:nvPr/>
        </p:nvPicPr>
        <p:blipFill>
          <a:blip r:embed="rId2"/>
          <a:stretch>
            <a:fillRect/>
          </a:stretch>
        </p:blipFill>
        <p:spPr>
          <a:xfrm>
            <a:off x="9946257" y="5871101"/>
            <a:ext cx="2142226" cy="797943"/>
          </a:xfrm>
          <a:prstGeom prst="rect">
            <a:avLst/>
          </a:prstGeom>
        </p:spPr>
      </p:pic>
    </p:spTree>
    <p:extLst>
      <p:ext uri="{BB962C8B-B14F-4D97-AF65-F5344CB8AC3E}">
        <p14:creationId xmlns:p14="http://schemas.microsoft.com/office/powerpoint/2010/main" val="2336089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7D34BEAF-5553-B241-F4C0-048C1811A0DE}"/>
              </a:ext>
            </a:extLst>
          </p:cNvPr>
          <p:cNvSpPr/>
          <p:nvPr/>
        </p:nvSpPr>
        <p:spPr>
          <a:xfrm>
            <a:off x="2685546" y="480917"/>
            <a:ext cx="8277729" cy="6254597"/>
          </a:xfrm>
          <a:prstGeom prst="rect">
            <a:avLst/>
          </a:prstGeom>
        </p:spPr>
        <p:txBody>
          <a:bodyPr wrap="square">
            <a:spAutoFit/>
          </a:bodyPr>
          <a:lstStyle/>
          <a:p>
            <a:pPr lvl="0" algn="just">
              <a:lnSpc>
                <a:spcPct val="120000"/>
              </a:lnSpc>
              <a:buClr>
                <a:srgbClr val="353535"/>
              </a:buClr>
            </a:pPr>
            <a:r>
              <a:rPr lang="it-IT" sz="1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05-05-2026 </a:t>
            </a:r>
            <a:r>
              <a:rPr lang="it-IT" sz="1400" b="1" dirty="0">
                <a:solidFill>
                  <a:srgbClr val="006666"/>
                </a:solidFill>
              </a:rPr>
              <a:t>AIFA richiama all’uso corretto del paracetamolo, con particolare attenzione ai casi di sovradosaggio intenzionale negli adolescenti</a:t>
            </a:r>
          </a:p>
          <a:p>
            <a:pPr lvl="0" algn="just">
              <a:lnSpc>
                <a:spcPct val="120000"/>
              </a:lnSpc>
              <a:buClr>
                <a:srgbClr val="353535"/>
              </a:buClr>
            </a:pPr>
            <a:endParaRPr lang="it-IT" sz="1400" dirty="0">
              <a:latin typeface="Times New Roman" panose="02020603050405020304" pitchFamily="18" charset="0"/>
              <a:cs typeface="Times New Roman" panose="02020603050405020304" pitchFamily="18" charset="0"/>
            </a:endParaRPr>
          </a:p>
          <a:p>
            <a:pPr lvl="0" algn="just">
              <a:lnSpc>
                <a:spcPct val="120000"/>
              </a:lnSpc>
              <a:buClr>
                <a:srgbClr val="353535"/>
              </a:buClr>
            </a:pPr>
            <a:r>
              <a:rPr lang="it-IT" sz="1200" dirty="0">
                <a:latin typeface="Times New Roman" panose="02020603050405020304" pitchFamily="18" charset="0"/>
                <a:cs typeface="Times New Roman" panose="02020603050405020304" pitchFamily="18" charset="0"/>
              </a:rPr>
              <a:t>Nel quadro delle attività di monitoraggio sulla sicurezza dei medicinali e in linea con le iniziative recentemente intraprese a livello europeo, l’Agenzia Italiana del Farmaco (AIFA),  richiama l’attenzione sull’importanza di un uso corretto e consapevole del paracetamolo, con particolare riferimento ai casi di sovradosaggio intenzionale negli adolescenti. L’iniziativa, in linea con le recenti attività europee di farmacovigilanza, si basa sull’analisi dei dati della Rete Nazionale di Farmacovigilanza e del Centro Antiveleni di Pavia, che evidenziano un numero significativo di casi di sovradosaggio intenzionale in questa fascia di età. Pur in assenza di un incremento dei casi nel tempo o di evidenze riconducibili a comportamenti imitativi o “sfide social”, il fenomeno rappresenta un rischio clinico rilevante. </a:t>
            </a:r>
          </a:p>
          <a:p>
            <a:pPr lvl="0" algn="just">
              <a:lnSpc>
                <a:spcPct val="120000"/>
              </a:lnSpc>
              <a:buClr>
                <a:srgbClr val="353535"/>
              </a:buClr>
            </a:pPr>
            <a:endParaRPr lang="it-IT" sz="1200" dirty="0">
              <a:latin typeface="Times New Roman" panose="02020603050405020304" pitchFamily="18" charset="0"/>
              <a:cs typeface="Times New Roman" panose="02020603050405020304" pitchFamily="18" charset="0"/>
            </a:endParaRPr>
          </a:p>
          <a:p>
            <a:pPr lvl="0" algn="just">
              <a:lnSpc>
                <a:spcPct val="120000"/>
              </a:lnSpc>
              <a:buClr>
                <a:srgbClr val="353535"/>
              </a:buClr>
            </a:pPr>
            <a:r>
              <a:rPr lang="it-IT" sz="1200" dirty="0">
                <a:latin typeface="Times New Roman" panose="02020603050405020304" pitchFamily="18" charset="0"/>
                <a:cs typeface="Times New Roman" panose="02020603050405020304" pitchFamily="18" charset="0"/>
              </a:rPr>
              <a:t>AIFA ricorda che il paracetamolo, se assunto secondo le indicazioni, è un medicinale sicuro ed efficace per il trattamento sintomatico di dolore e febbre, mentre un uso improprio o il superamento delle dosi raccomandate può causare gravi effetti indesiderati, soprattutto a livello epatico. L’AIFA raccomanda pertanto di:</a:t>
            </a:r>
          </a:p>
          <a:p>
            <a:pPr indent="-171450" algn="just">
              <a:lnSpc>
                <a:spcPct val="120000"/>
              </a:lnSpc>
              <a:buClr>
                <a:srgbClr val="353535"/>
              </a:buClr>
              <a:buFont typeface="Wingdings" panose="05000000000000000000" pitchFamily="2" charset="2"/>
              <a:buChar char="Ø"/>
            </a:pPr>
            <a:r>
              <a:rPr lang="it-IT" sz="1200" dirty="0">
                <a:latin typeface="Times New Roman" panose="02020603050405020304" pitchFamily="18" charset="0"/>
                <a:cs typeface="Times New Roman" panose="02020603050405020304" pitchFamily="18" charset="0"/>
              </a:rPr>
              <a:t>attenersi scrupolosamente alle dosi indicate nel foglio illustrativo o nella prescrizione medica;</a:t>
            </a:r>
          </a:p>
          <a:p>
            <a:pPr indent="-171450" algn="just">
              <a:lnSpc>
                <a:spcPct val="120000"/>
              </a:lnSpc>
              <a:buClr>
                <a:srgbClr val="353535"/>
              </a:buClr>
              <a:buFont typeface="Wingdings" panose="05000000000000000000" pitchFamily="2" charset="2"/>
              <a:buChar char="Ø"/>
            </a:pPr>
            <a:r>
              <a:rPr lang="it-IT" sz="1200" dirty="0">
                <a:latin typeface="Times New Roman" panose="02020603050405020304" pitchFamily="18" charset="0"/>
                <a:cs typeface="Times New Roman" panose="02020603050405020304" pitchFamily="18" charset="0"/>
              </a:rPr>
              <a:t>rispettare l’intervallo minimo tra le somministrazioni ed evitare l’uso contemporaneo di più medicinali contenenti paracetamolo o di altre sostanze potenzialmente epatotossiche;</a:t>
            </a:r>
          </a:p>
          <a:p>
            <a:pPr indent="-171450" algn="just">
              <a:lnSpc>
                <a:spcPct val="120000"/>
              </a:lnSpc>
              <a:buClr>
                <a:srgbClr val="353535"/>
              </a:buClr>
              <a:buFont typeface="Wingdings" panose="05000000000000000000" pitchFamily="2" charset="2"/>
              <a:buChar char="Ø"/>
            </a:pPr>
            <a:r>
              <a:rPr lang="it-IT" sz="1200" dirty="0">
                <a:latin typeface="Times New Roman" panose="02020603050405020304" pitchFamily="18" charset="0"/>
                <a:cs typeface="Times New Roman" panose="02020603050405020304" pitchFamily="18" charset="0"/>
              </a:rPr>
              <a:t>rivolgersi immediatamente ai servizi di emergenza o a un Centro Antiveleni in caso di sospetto sovradosaggio, anche in assenza di sintomi.</a:t>
            </a:r>
          </a:p>
          <a:p>
            <a:pPr algn="just">
              <a:lnSpc>
                <a:spcPct val="120000"/>
              </a:lnSpc>
              <a:buClr>
                <a:srgbClr val="353535"/>
              </a:buClr>
            </a:pPr>
            <a:endParaRPr lang="it-IT" sz="1200" dirty="0">
              <a:latin typeface="Times New Roman" panose="02020603050405020304" pitchFamily="18" charset="0"/>
              <a:cs typeface="Times New Roman" panose="02020603050405020304" pitchFamily="18" charset="0"/>
            </a:endParaRPr>
          </a:p>
          <a:p>
            <a:pPr lvl="0" algn="just">
              <a:lnSpc>
                <a:spcPct val="120000"/>
              </a:lnSpc>
              <a:buClr>
                <a:srgbClr val="353535"/>
              </a:buClr>
            </a:pPr>
            <a:r>
              <a:rPr lang="it-IT" sz="1200" dirty="0">
                <a:latin typeface="Times New Roman" panose="02020603050405020304" pitchFamily="18" charset="0"/>
                <a:cs typeface="Times New Roman" panose="02020603050405020304" pitchFamily="18" charset="0"/>
              </a:rPr>
              <a:t>Viene inoltre richiamata l’importanza della segnalazione delle sospette reazioni avverse ai fini del monitoraggio della sicurezza dei medicinali.</a:t>
            </a:r>
          </a:p>
          <a:p>
            <a:pPr lvl="0" algn="just">
              <a:lnSpc>
                <a:spcPct val="120000"/>
              </a:lnSpc>
              <a:buClr>
                <a:srgbClr val="353535"/>
              </a:buClr>
            </a:pPr>
            <a:endParaRPr lang="it-IT" sz="1200" dirty="0">
              <a:latin typeface="Times New Roman" panose="02020603050405020304" pitchFamily="18" charset="0"/>
              <a:cs typeface="Times New Roman" panose="02020603050405020304" pitchFamily="18" charset="0"/>
            </a:endParaRPr>
          </a:p>
          <a:p>
            <a:pPr algn="just">
              <a:lnSpc>
                <a:spcPct val="107000"/>
              </a:lnSpc>
              <a:spcAft>
                <a:spcPts val="800"/>
              </a:spcAft>
            </a:pPr>
            <a:r>
              <a:rPr lang="it-IT" sz="1200" u="sng" dirty="0">
                <a:solidFill>
                  <a:prstClr val="black">
                    <a:lumMod val="75000"/>
                    <a:lumOff val="25000"/>
                  </a:prstClr>
                </a:solidFill>
                <a:latin typeface="Times New Roman" panose="02020603050405020304" pitchFamily="18" charset="0"/>
              </a:rPr>
              <a:t>Per ulteriore approfondimento si rimanda al testo integrale della comunicazione accessibile al link sottostante</a:t>
            </a:r>
          </a:p>
          <a:p>
            <a:pPr algn="just">
              <a:lnSpc>
                <a:spcPct val="107000"/>
              </a:lnSpc>
              <a:spcAft>
                <a:spcPts val="800"/>
              </a:spcAft>
            </a:pPr>
            <a:r>
              <a:rPr lang="it-IT" sz="1200" dirty="0">
                <a:solidFill>
                  <a:prstClr val="black">
                    <a:lumMod val="75000"/>
                    <a:lumOff val="25000"/>
                  </a:prstClr>
                </a:solidFill>
                <a:latin typeface="Times New Roman" panose="02020603050405020304" pitchFamily="18" charset="0"/>
              </a:rPr>
              <a:t>Fonte:</a:t>
            </a:r>
            <a:r>
              <a:rPr lang="it-IT" sz="1100" b="1" u="sng" dirty="0">
                <a:solidFill>
                  <a:srgbClr val="CFE2E7">
                    <a:lumMod val="50000"/>
                  </a:srgbClr>
                </a:solidFill>
                <a:latin typeface="LGCFOF+TimesNewRoman"/>
              </a:rPr>
              <a:t>https://www.aifa.gov.it/-/aifa-richiama-uso-corretto-paracetamolo-particolare-attenzione-casi-sovradosaggio-intenzionale-negli-adolescenti</a:t>
            </a:r>
          </a:p>
          <a:p>
            <a:pPr lvl="0" algn="just">
              <a:lnSpc>
                <a:spcPct val="107000"/>
              </a:lnSpc>
              <a:spcAft>
                <a:spcPts val="800"/>
              </a:spcAft>
            </a:pPr>
            <a:endParaRPr lang="it-IT" sz="1100" b="1" u="sng" dirty="0">
              <a:solidFill>
                <a:srgbClr val="CFE2E7">
                  <a:lumMod val="50000"/>
                </a:srgbClr>
              </a:solidFill>
              <a:latin typeface="LGCFOF+TimesNewRoman"/>
            </a:endParaRPr>
          </a:p>
        </p:txBody>
      </p:sp>
      <p:sp>
        <p:nvSpPr>
          <p:cNvPr id="4" name="CasellaDiTesto 3">
            <a:extLst>
              <a:ext uri="{FF2B5EF4-FFF2-40B4-BE49-F238E27FC236}">
                <a16:creationId xmlns:a16="http://schemas.microsoft.com/office/drawing/2014/main" id="{1C31AFDD-D0C8-111A-89B7-E09FCEA34CAE}"/>
              </a:ext>
            </a:extLst>
          </p:cNvPr>
          <p:cNvSpPr txBox="1"/>
          <p:nvPr/>
        </p:nvSpPr>
        <p:spPr>
          <a:xfrm>
            <a:off x="897147" y="764294"/>
            <a:ext cx="595223" cy="369332"/>
          </a:xfrm>
          <a:prstGeom prst="rect">
            <a:avLst/>
          </a:prstGeom>
          <a:noFill/>
        </p:spPr>
        <p:txBody>
          <a:bodyPr wrap="square" rtlCol="0">
            <a:spAutoFit/>
          </a:bodyPr>
          <a:lstStyle/>
          <a:p>
            <a:pPr algn="ctr"/>
            <a:r>
              <a:rPr lang="it-IT" dirty="0">
                <a:solidFill>
                  <a:schemeClr val="bg1"/>
                </a:solidFill>
              </a:rPr>
              <a:t>2</a:t>
            </a:r>
          </a:p>
        </p:txBody>
      </p:sp>
      <p:pic>
        <p:nvPicPr>
          <p:cNvPr id="5" name="Immagine 4">
            <a:extLst>
              <a:ext uri="{FF2B5EF4-FFF2-40B4-BE49-F238E27FC236}">
                <a16:creationId xmlns:a16="http://schemas.microsoft.com/office/drawing/2014/main" id="{31200CD3-4F14-002B-C80E-B376D1EF7E50}"/>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7536" b="98371" l="1522" r="95000">
                        <a14:foregroundMark x1="22826" y1="26477" x2="22826" y2="26477"/>
                        <a14:foregroundMark x1="26957" y1="32383" x2="26957" y2="32383"/>
                        <a14:foregroundMark x1="25000" y1="35031" x2="25000" y2="35031"/>
                        <a14:foregroundMark x1="25435" y1="36660" x2="25435" y2="36660"/>
                        <a14:foregroundMark x1="21739" y1="36049" x2="21739" y2="36049"/>
                        <a14:foregroundMark x1="7391" y1="64562" x2="7391" y2="64562"/>
                        <a14:foregroundMark x1="5217" y1="64766" x2="5217" y2="64766"/>
                        <a14:foregroundMark x1="1522" y1="64766" x2="1522" y2="64766"/>
                        <a14:foregroundMark x1="1522" y1="64969" x2="1522" y2="64969"/>
                        <a14:foregroundMark x1="43261" y1="75153" x2="43261" y2="75153"/>
                        <a14:foregroundMark x1="64565" y1="94908" x2="64565" y2="94908"/>
                        <a14:foregroundMark x1="59565" y1="98574" x2="59565" y2="98574"/>
                        <a14:foregroundMark x1="36957" y1="95316" x2="36957" y2="95316"/>
                        <a14:foregroundMark x1="31957" y1="92464" x2="31957" y2="92464"/>
                        <a14:foregroundMark x1="30870" y1="90428" x2="30870" y2="90428"/>
                        <a14:foregroundMark x1="29130" y1="90428" x2="29130" y2="90428"/>
                        <a14:foregroundMark x1="15870" y1="88798" x2="15870" y2="88798"/>
                        <a14:foregroundMark x1="14565" y1="85336" x2="14565" y2="85336"/>
                        <a14:foregroundMark x1="17609" y1="83503" x2="17609" y2="83503"/>
                        <a14:foregroundMark x1="31957" y1="89002" x2="31957" y2="89002"/>
                        <a14:foregroundMark x1="14783" y1="62118" x2="14783" y2="62118"/>
                        <a14:foregroundMark x1="13261" y1="67821" x2="13261" y2="67821"/>
                        <a14:foregroundMark x1="27391" y1="51527" x2="27391" y2="51527"/>
                        <a14:foregroundMark x1="33261" y1="47862" x2="33261" y2="47862"/>
                        <a14:foregroundMark x1="57174" y1="27699" x2="57174" y2="27699"/>
                        <a14:foregroundMark x1="58478" y1="32790" x2="58478" y2="32790"/>
                        <a14:foregroundMark x1="59783" y1="7739" x2="59783" y2="7739"/>
                        <a14:foregroundMark x1="87391" y1="36253" x2="87174" y2="35642"/>
                        <a14:foregroundMark x1="89130" y1="46029" x2="89130" y2="46029"/>
                        <a14:foregroundMark x1="89348" y1="52342" x2="89348" y2="52342"/>
                        <a14:foregroundMark x1="88478" y1="57230" x2="88478" y2="57230"/>
                        <a14:foregroundMark x1="81739" y1="49695" x2="81739" y2="49695"/>
                        <a14:foregroundMark x1="95000" y1="48473" x2="95000" y2="48473"/>
                        <a14:foregroundMark x1="90652" y1="48473" x2="90652" y2="48473"/>
                        <a14:foregroundMark x1="30435" y1="73727" x2="30435" y2="73727"/>
                        <a14:foregroundMark x1="61739" y1="78004" x2="61739" y2="78004"/>
                        <a14:foregroundMark x1="87174" y1="62118" x2="87174" y2="62118"/>
                        <a14:foregroundMark x1="84348" y1="64766" x2="84348" y2="64766"/>
                        <a14:foregroundMark x1="61522" y1="40733" x2="61522" y2="40733"/>
                      </a14:backgroundRemoval>
                    </a14:imgEffect>
                  </a14:imgLayer>
                </a14:imgProps>
              </a:ext>
            </a:extLst>
          </a:blip>
          <a:stretch>
            <a:fillRect/>
          </a:stretch>
        </p:blipFill>
        <p:spPr>
          <a:xfrm>
            <a:off x="11298348" y="5946590"/>
            <a:ext cx="782559" cy="835296"/>
          </a:xfrm>
          <a:prstGeom prst="rect">
            <a:avLst/>
          </a:prstGeom>
        </p:spPr>
      </p:pic>
    </p:spTree>
    <p:extLst>
      <p:ext uri="{BB962C8B-B14F-4D97-AF65-F5344CB8AC3E}">
        <p14:creationId xmlns:p14="http://schemas.microsoft.com/office/powerpoint/2010/main" val="1223442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7D34BEAF-5553-B241-F4C0-048C1811A0DE}"/>
              </a:ext>
            </a:extLst>
          </p:cNvPr>
          <p:cNvSpPr/>
          <p:nvPr/>
        </p:nvSpPr>
        <p:spPr>
          <a:xfrm>
            <a:off x="2685546" y="480917"/>
            <a:ext cx="8277729" cy="5519460"/>
          </a:xfrm>
          <a:prstGeom prst="rect">
            <a:avLst/>
          </a:prstGeom>
        </p:spPr>
        <p:txBody>
          <a:bodyPr wrap="square">
            <a:spAutoFit/>
          </a:bodyPr>
          <a:lstStyle/>
          <a:p>
            <a:pPr lvl="0" algn="just">
              <a:lnSpc>
                <a:spcPct val="120000"/>
              </a:lnSpc>
              <a:buClr>
                <a:srgbClr val="353535"/>
              </a:buClr>
            </a:pPr>
            <a:r>
              <a:rPr lang="it-IT" sz="1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07-05-2026 </a:t>
            </a:r>
            <a:r>
              <a:rPr lang="it-IT" sz="1400" b="1" dirty="0">
                <a:solidFill>
                  <a:srgbClr val="006666"/>
                </a:solidFill>
              </a:rPr>
              <a:t>Nota Informativa Importante di Sicurezza (NIIS) su </a:t>
            </a:r>
            <a:r>
              <a:rPr lang="it-IT" sz="1400" b="1" dirty="0" err="1">
                <a:solidFill>
                  <a:srgbClr val="006666"/>
                </a:solidFill>
              </a:rPr>
              <a:t>Adalain</a:t>
            </a:r>
            <a:r>
              <a:rPr lang="it-IT" sz="1400" b="1" dirty="0">
                <a:solidFill>
                  <a:srgbClr val="006666"/>
                </a:solidFill>
              </a:rPr>
              <a:t> </a:t>
            </a:r>
          </a:p>
          <a:p>
            <a:pPr lvl="0" algn="just">
              <a:lnSpc>
                <a:spcPct val="120000"/>
              </a:lnSpc>
              <a:buClr>
                <a:srgbClr val="353535"/>
              </a:buClr>
            </a:pPr>
            <a:endParaRPr lang="it-IT" sz="1400" dirty="0">
              <a:latin typeface="Times New Roman" panose="02020603050405020304" pitchFamily="18" charset="0"/>
              <a:cs typeface="Times New Roman" panose="02020603050405020304" pitchFamily="18" charset="0"/>
            </a:endParaRPr>
          </a:p>
          <a:p>
            <a:pPr algn="just">
              <a:lnSpc>
                <a:spcPct val="150000"/>
              </a:lnSpc>
              <a:buClr>
                <a:srgbClr val="353535"/>
              </a:buClr>
            </a:pPr>
            <a:r>
              <a:rPr lang="it-IT" sz="1200" dirty="0">
                <a:latin typeface="Times New Roman" panose="02020603050405020304" pitchFamily="18" charset="0"/>
                <a:cs typeface="Times New Roman" panose="02020603050405020304" pitchFamily="18" charset="0"/>
              </a:rPr>
              <a:t>Il 7 maggio 2026, Aristo Pharma GmbH, in accordo con l'Agenzia Italiana del Farmaco (AIFA), ha diffuso un aggiornamento relativo al profilo di sicurezza di </a:t>
            </a:r>
            <a:r>
              <a:rPr lang="it-IT" sz="1200" dirty="0" err="1">
                <a:latin typeface="Times New Roman" panose="02020603050405020304" pitchFamily="18" charset="0"/>
                <a:cs typeface="Times New Roman" panose="02020603050405020304" pitchFamily="18" charset="0"/>
              </a:rPr>
              <a:t>Adalain</a:t>
            </a:r>
            <a:r>
              <a:rPr lang="it-IT" sz="1200" dirty="0">
                <a:latin typeface="Times New Roman" panose="02020603050405020304" pitchFamily="18" charset="0"/>
                <a:cs typeface="Times New Roman" panose="02020603050405020304" pitchFamily="18" charset="0"/>
              </a:rPr>
              <a:t> (</a:t>
            </a:r>
            <a:r>
              <a:rPr lang="it-IT" sz="1200" dirty="0" err="1">
                <a:latin typeface="Times New Roman" panose="02020603050405020304" pitchFamily="18" charset="0"/>
                <a:cs typeface="Times New Roman" panose="02020603050405020304" pitchFamily="18" charset="0"/>
              </a:rPr>
              <a:t>adapalene</a:t>
            </a:r>
            <a:r>
              <a:rPr lang="it-IT" sz="1200" dirty="0">
                <a:latin typeface="Times New Roman" panose="02020603050405020304" pitchFamily="18" charset="0"/>
                <a:cs typeface="Times New Roman" panose="02020603050405020304" pitchFamily="18" charset="0"/>
              </a:rPr>
              <a:t> + </a:t>
            </a:r>
            <a:r>
              <a:rPr lang="it-IT" sz="1200" dirty="0" err="1">
                <a:latin typeface="Times New Roman" panose="02020603050405020304" pitchFamily="18" charset="0"/>
                <a:cs typeface="Times New Roman" panose="02020603050405020304" pitchFamily="18" charset="0"/>
              </a:rPr>
              <a:t>benzoil</a:t>
            </a:r>
            <a:r>
              <a:rPr lang="it-IT" sz="1200" dirty="0">
                <a:latin typeface="Times New Roman" panose="02020603050405020304" pitchFamily="18" charset="0"/>
                <a:cs typeface="Times New Roman" panose="02020603050405020304" pitchFamily="18" charset="0"/>
              </a:rPr>
              <a:t> perossido gel per uso topico).</a:t>
            </a:r>
          </a:p>
          <a:p>
            <a:pPr algn="just">
              <a:lnSpc>
                <a:spcPct val="150000"/>
              </a:lnSpc>
              <a:buClr>
                <a:srgbClr val="353535"/>
              </a:buClr>
            </a:pPr>
            <a:r>
              <a:rPr lang="it-IT" sz="1200" dirty="0">
                <a:latin typeface="Times New Roman" panose="02020603050405020304" pitchFamily="18" charset="0"/>
                <a:cs typeface="Times New Roman" panose="02020603050405020304" pitchFamily="18" charset="0"/>
              </a:rPr>
              <a:t>L'</a:t>
            </a:r>
            <a:r>
              <a:rPr lang="it-IT" sz="1200" dirty="0" err="1">
                <a:latin typeface="Times New Roman" panose="02020603050405020304" pitchFamily="18" charset="0"/>
                <a:cs typeface="Times New Roman" panose="02020603050405020304" pitchFamily="18" charset="0"/>
              </a:rPr>
              <a:t>adapalene</a:t>
            </a:r>
            <a:r>
              <a:rPr lang="it-IT" sz="1200" dirty="0">
                <a:latin typeface="Times New Roman" panose="02020603050405020304" pitchFamily="18" charset="0"/>
                <a:cs typeface="Times New Roman" panose="02020603050405020304" pitchFamily="18" charset="0"/>
              </a:rPr>
              <a:t> è un retinoide topico indicato per il trattamento cutaneo dell'acne </a:t>
            </a:r>
            <a:r>
              <a:rPr lang="it-IT" sz="1200" dirty="0" err="1">
                <a:latin typeface="Times New Roman" panose="02020603050405020304" pitchFamily="18" charset="0"/>
                <a:cs typeface="Times New Roman" panose="02020603050405020304" pitchFamily="18" charset="0"/>
              </a:rPr>
              <a:t>vulgaris</a:t>
            </a:r>
            <a:r>
              <a:rPr lang="it-IT" sz="1200" dirty="0">
                <a:latin typeface="Times New Roman" panose="02020603050405020304" pitchFamily="18" charset="0"/>
                <a:cs typeface="Times New Roman" panose="02020603050405020304" pitchFamily="18" charset="0"/>
              </a:rPr>
              <a:t>, in presenza di comedoni, papule e pustole. In considerazione del noto effetto teratogeno dei retinoidi assunti per via orale e sulla base della revisione delle evidenze condotta nel 2018 dal Comitato per la Valutazione dei Rischi in Farmacovigilanza (PRAC) dell'Agenzia Europea dei Medicinali (EMA), è stato ribadito che, a scopo precauzionale, anche i retinoidi per uso topico, incluso l'</a:t>
            </a:r>
            <a:r>
              <a:rPr lang="it-IT" sz="1200" dirty="0" err="1">
                <a:latin typeface="Times New Roman" panose="02020603050405020304" pitchFamily="18" charset="0"/>
                <a:cs typeface="Times New Roman" panose="02020603050405020304" pitchFamily="18" charset="0"/>
              </a:rPr>
              <a:t>adapalene</a:t>
            </a:r>
            <a:r>
              <a:rPr lang="it-IT" sz="1200" dirty="0">
                <a:latin typeface="Times New Roman" panose="02020603050405020304" pitchFamily="18" charset="0"/>
                <a:cs typeface="Times New Roman" panose="02020603050405020304" pitchFamily="18" charset="0"/>
              </a:rPr>
              <a:t>, sono controindicati nelle donne in gravidanza e in quelle che pianificano una gravidanza.</a:t>
            </a:r>
          </a:p>
          <a:p>
            <a:pPr algn="just">
              <a:lnSpc>
                <a:spcPct val="150000"/>
              </a:lnSpc>
              <a:buClr>
                <a:srgbClr val="353535"/>
              </a:buClr>
            </a:pPr>
            <a:r>
              <a:rPr lang="it-IT" sz="1200" dirty="0">
                <a:latin typeface="Times New Roman" panose="02020603050405020304" pitchFamily="18" charset="0"/>
                <a:cs typeface="Times New Roman" panose="02020603050405020304" pitchFamily="18" charset="0"/>
              </a:rPr>
              <a:t>Sebbene i dati disponibili indichino che l'esposizione sistemica conseguente all'applicazione topica di </a:t>
            </a:r>
            <a:r>
              <a:rPr lang="it-IT" sz="1200" dirty="0" err="1">
                <a:latin typeface="Times New Roman" panose="02020603050405020304" pitchFamily="18" charset="0"/>
                <a:cs typeface="Times New Roman" panose="02020603050405020304" pitchFamily="18" charset="0"/>
              </a:rPr>
              <a:t>adapalene</a:t>
            </a:r>
            <a:r>
              <a:rPr lang="it-IT" sz="1200" dirty="0">
                <a:latin typeface="Times New Roman" panose="02020603050405020304" pitchFamily="18" charset="0"/>
                <a:cs typeface="Times New Roman" panose="02020603050405020304" pitchFamily="18" charset="0"/>
              </a:rPr>
              <a:t> sia minima e che il rischio di effetti avversi sul feto sia ritenuto improbabile, la particolare sensibilità dell'uomo alla tossicità dei retinoidi ha portato all'adozione di un approccio prudenziale.</a:t>
            </a:r>
          </a:p>
          <a:p>
            <a:pPr algn="just">
              <a:lnSpc>
                <a:spcPct val="150000"/>
              </a:lnSpc>
              <a:buClr>
                <a:srgbClr val="353535"/>
              </a:buClr>
            </a:pPr>
            <a:r>
              <a:rPr lang="it-IT" sz="1200" dirty="0">
                <a:latin typeface="Times New Roman" panose="02020603050405020304" pitchFamily="18" charset="0"/>
                <a:cs typeface="Times New Roman" panose="02020603050405020304" pitchFamily="18" charset="0"/>
              </a:rPr>
              <a:t>Si raccomanda pertanto agli operatori sanitari di non prescrivere né consigliare l'uso di </a:t>
            </a:r>
            <a:r>
              <a:rPr lang="it-IT" sz="1200" dirty="0" err="1">
                <a:latin typeface="Times New Roman" panose="02020603050405020304" pitchFamily="18" charset="0"/>
                <a:cs typeface="Times New Roman" panose="02020603050405020304" pitchFamily="18" charset="0"/>
              </a:rPr>
              <a:t>adapalene</a:t>
            </a:r>
            <a:r>
              <a:rPr lang="it-IT" sz="1200" dirty="0">
                <a:latin typeface="Times New Roman" panose="02020603050405020304" pitchFamily="18" charset="0"/>
                <a:cs typeface="Times New Roman" panose="02020603050405020304" pitchFamily="18" charset="0"/>
              </a:rPr>
              <a:t> alle pazienti in gravidanza o che intendono pianificare una gravidanza, di informare le donne in età fertile del rischio teratogeno e della controindicazione all'uso durante la gravidanza e di interrompere immediatamente il trattamento qualora la gravidanza sia confermata o sospetta.</a:t>
            </a:r>
          </a:p>
          <a:p>
            <a:pPr algn="just">
              <a:lnSpc>
                <a:spcPct val="150000"/>
              </a:lnSpc>
              <a:buClr>
                <a:srgbClr val="353535"/>
              </a:buClr>
            </a:pPr>
            <a:endParaRPr lang="it-IT" sz="1200" dirty="0">
              <a:latin typeface="Times New Roman" panose="02020603050405020304" pitchFamily="18" charset="0"/>
              <a:cs typeface="Times New Roman" panose="02020603050405020304" pitchFamily="18" charset="0"/>
            </a:endParaRPr>
          </a:p>
          <a:p>
            <a:pPr algn="just">
              <a:lnSpc>
                <a:spcPct val="120000"/>
              </a:lnSpc>
              <a:buClr>
                <a:srgbClr val="353535"/>
              </a:buClr>
            </a:pPr>
            <a:endParaRPr lang="it-IT" sz="1400" dirty="0">
              <a:latin typeface="Times New Roman" panose="02020603050405020304" pitchFamily="18" charset="0"/>
              <a:cs typeface="Times New Roman" panose="02020603050405020304" pitchFamily="18" charset="0"/>
            </a:endParaRPr>
          </a:p>
          <a:p>
            <a:pPr algn="just">
              <a:lnSpc>
                <a:spcPct val="107000"/>
              </a:lnSpc>
              <a:spcAft>
                <a:spcPts val="800"/>
              </a:spcAft>
            </a:pPr>
            <a:r>
              <a:rPr lang="it-IT" sz="1200" u="sng" dirty="0">
                <a:solidFill>
                  <a:prstClr val="black">
                    <a:lumMod val="75000"/>
                    <a:lumOff val="25000"/>
                  </a:prstClr>
                </a:solidFill>
                <a:latin typeface="Times New Roman" panose="02020603050405020304" pitchFamily="18" charset="0"/>
              </a:rPr>
              <a:t>Per ulteriore approfondimento si rimanda al testo integrale della comunicazione accessibile al link sottostante</a:t>
            </a:r>
          </a:p>
          <a:p>
            <a:pPr lvl="0" algn="just">
              <a:lnSpc>
                <a:spcPct val="107000"/>
              </a:lnSpc>
              <a:spcAft>
                <a:spcPts val="800"/>
              </a:spcAft>
            </a:pPr>
            <a:r>
              <a:rPr lang="it-IT" sz="1200" dirty="0">
                <a:solidFill>
                  <a:prstClr val="black">
                    <a:lumMod val="75000"/>
                    <a:lumOff val="25000"/>
                  </a:prstClr>
                </a:solidFill>
                <a:latin typeface="Times New Roman" panose="02020603050405020304" pitchFamily="18" charset="0"/>
              </a:rPr>
              <a:t>Fonte: </a:t>
            </a:r>
            <a:r>
              <a:rPr lang="it-IT" sz="1100" b="1" u="sng" dirty="0">
                <a:solidFill>
                  <a:srgbClr val="CFE2E7">
                    <a:lumMod val="50000"/>
                  </a:srgbClr>
                </a:solidFill>
                <a:latin typeface="LGCFOF+TimesNewRoman"/>
              </a:rPr>
              <a:t>https://www.aifa.gov.it/-/nota-informativa-importante-di-sicurezza-niis-su-adalain</a:t>
            </a:r>
            <a:endParaRPr lang="it-IT" sz="1100" b="1" dirty="0">
              <a:solidFill>
                <a:prstClr val="black">
                  <a:lumMod val="75000"/>
                  <a:lumOff val="25000"/>
                </a:prstClr>
              </a:solidFill>
              <a:latin typeface="Times New Roman" panose="02020603050405020304" pitchFamily="18" charset="0"/>
            </a:endParaRPr>
          </a:p>
          <a:p>
            <a:pPr lvl="0" algn="just">
              <a:lnSpc>
                <a:spcPct val="107000"/>
              </a:lnSpc>
              <a:spcAft>
                <a:spcPts val="800"/>
              </a:spcAft>
            </a:pPr>
            <a:endParaRPr lang="it-IT" sz="1100" b="1" u="sng" dirty="0">
              <a:solidFill>
                <a:srgbClr val="CFE2E7">
                  <a:lumMod val="50000"/>
                </a:srgbClr>
              </a:solidFill>
              <a:latin typeface="LGCFOF+TimesNewRoman"/>
            </a:endParaRPr>
          </a:p>
        </p:txBody>
      </p:sp>
      <p:sp>
        <p:nvSpPr>
          <p:cNvPr id="4" name="CasellaDiTesto 3">
            <a:extLst>
              <a:ext uri="{FF2B5EF4-FFF2-40B4-BE49-F238E27FC236}">
                <a16:creationId xmlns:a16="http://schemas.microsoft.com/office/drawing/2014/main" id="{1C31AFDD-D0C8-111A-89B7-E09FCEA34CAE}"/>
              </a:ext>
            </a:extLst>
          </p:cNvPr>
          <p:cNvSpPr txBox="1"/>
          <p:nvPr/>
        </p:nvSpPr>
        <p:spPr>
          <a:xfrm>
            <a:off x="897147" y="764294"/>
            <a:ext cx="595223" cy="369332"/>
          </a:xfrm>
          <a:prstGeom prst="rect">
            <a:avLst/>
          </a:prstGeom>
          <a:noFill/>
        </p:spPr>
        <p:txBody>
          <a:bodyPr wrap="square" rtlCol="0">
            <a:spAutoFit/>
          </a:bodyPr>
          <a:lstStyle/>
          <a:p>
            <a:pPr algn="ctr"/>
            <a:r>
              <a:rPr lang="it-IT" dirty="0">
                <a:solidFill>
                  <a:schemeClr val="bg1"/>
                </a:solidFill>
              </a:rPr>
              <a:t>3</a:t>
            </a:r>
          </a:p>
        </p:txBody>
      </p:sp>
      <p:pic>
        <p:nvPicPr>
          <p:cNvPr id="3" name="Immagine 2">
            <a:extLst>
              <a:ext uri="{FF2B5EF4-FFF2-40B4-BE49-F238E27FC236}">
                <a16:creationId xmlns:a16="http://schemas.microsoft.com/office/drawing/2014/main" id="{ABC831F2-BCA2-D238-90CC-835E42CAF93E}"/>
              </a:ext>
            </a:extLst>
          </p:cNvPr>
          <p:cNvPicPr>
            <a:picLocks noChangeAspect="1"/>
          </p:cNvPicPr>
          <p:nvPr/>
        </p:nvPicPr>
        <p:blipFill>
          <a:blip r:embed="rId2"/>
          <a:stretch>
            <a:fillRect/>
          </a:stretch>
        </p:blipFill>
        <p:spPr>
          <a:xfrm flipH="1">
            <a:off x="11611313" y="5751575"/>
            <a:ext cx="494650" cy="9005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946522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7D34BEAF-5553-B241-F4C0-048C1811A0DE}"/>
              </a:ext>
            </a:extLst>
          </p:cNvPr>
          <p:cNvSpPr/>
          <p:nvPr/>
        </p:nvSpPr>
        <p:spPr>
          <a:xfrm>
            <a:off x="2685546" y="480917"/>
            <a:ext cx="8277729" cy="6325963"/>
          </a:xfrm>
          <a:prstGeom prst="rect">
            <a:avLst/>
          </a:prstGeom>
        </p:spPr>
        <p:txBody>
          <a:bodyPr wrap="square">
            <a:spAutoFit/>
          </a:bodyPr>
          <a:lstStyle/>
          <a:p>
            <a:pPr lvl="0" algn="just">
              <a:lnSpc>
                <a:spcPct val="150000"/>
              </a:lnSpc>
              <a:spcBef>
                <a:spcPts val="0"/>
              </a:spcBef>
              <a:buClr>
                <a:srgbClr val="353535"/>
              </a:buClr>
            </a:pPr>
            <a:r>
              <a:rPr lang="it-IT" sz="1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12-05-2026 </a:t>
            </a:r>
            <a:r>
              <a:rPr lang="it-IT" sz="1400" b="1" dirty="0">
                <a:solidFill>
                  <a:srgbClr val="006666"/>
                </a:solidFill>
              </a:rPr>
              <a:t>Nota Informativa Importante di Sicurezza (NIIS) su </a:t>
            </a:r>
            <a:r>
              <a:rPr lang="it-IT" sz="1400" b="1" dirty="0" err="1">
                <a:solidFill>
                  <a:srgbClr val="006666"/>
                </a:solidFill>
              </a:rPr>
              <a:t>Ontozry</a:t>
            </a:r>
            <a:r>
              <a:rPr lang="it-IT" sz="1400" b="1" dirty="0">
                <a:solidFill>
                  <a:srgbClr val="006666"/>
                </a:solidFill>
              </a:rPr>
              <a:t> (</a:t>
            </a:r>
            <a:r>
              <a:rPr lang="it-IT" sz="1400" b="1" dirty="0" err="1">
                <a:solidFill>
                  <a:srgbClr val="006666"/>
                </a:solidFill>
              </a:rPr>
              <a:t>cenobamato</a:t>
            </a:r>
            <a:r>
              <a:rPr lang="it-IT" sz="1400" b="1" dirty="0">
                <a:solidFill>
                  <a:srgbClr val="006666"/>
                </a:solidFill>
              </a:rPr>
              <a:t>) </a:t>
            </a:r>
          </a:p>
          <a:p>
            <a:pPr lvl="0" algn="just">
              <a:lnSpc>
                <a:spcPct val="120000"/>
              </a:lnSpc>
              <a:buClr>
                <a:srgbClr val="353535"/>
              </a:buClr>
            </a:pPr>
            <a:endParaRPr lang="it-IT" sz="1400" dirty="0">
              <a:latin typeface="Times New Roman" panose="02020603050405020304" pitchFamily="18" charset="0"/>
              <a:cs typeface="Times New Roman" panose="02020603050405020304" pitchFamily="18" charset="0"/>
            </a:endParaRPr>
          </a:p>
          <a:p>
            <a:pPr algn="just">
              <a:lnSpc>
                <a:spcPct val="150000"/>
              </a:lnSpc>
              <a:buClr>
                <a:srgbClr val="353535"/>
              </a:buClr>
            </a:pPr>
            <a:r>
              <a:rPr lang="it-IT" sz="1200" dirty="0">
                <a:latin typeface="Times New Roman" panose="02020603050405020304" pitchFamily="18" charset="0"/>
                <a:cs typeface="Times New Roman" panose="02020603050405020304" pitchFamily="18" charset="0"/>
              </a:rPr>
              <a:t>Il 12 maggio 2026, Il titolare di Autorizzazione all’Immissione in Commercio del medicinale </a:t>
            </a:r>
            <a:r>
              <a:rPr lang="it-IT" sz="1200" dirty="0" err="1">
                <a:latin typeface="Times New Roman" panose="02020603050405020304" pitchFamily="18" charset="0"/>
                <a:cs typeface="Times New Roman" panose="02020603050405020304" pitchFamily="18" charset="0"/>
              </a:rPr>
              <a:t>Ontorzy</a:t>
            </a:r>
            <a:r>
              <a:rPr lang="it-IT" sz="1200" dirty="0">
                <a:latin typeface="Times New Roman" panose="02020603050405020304" pitchFamily="18" charset="0"/>
                <a:cs typeface="Times New Roman" panose="02020603050405020304" pitchFamily="18" charset="0"/>
              </a:rPr>
              <a:t>, a base di </a:t>
            </a:r>
            <a:r>
              <a:rPr lang="it-IT" sz="1200" dirty="0" err="1">
                <a:latin typeface="Times New Roman" panose="02020603050405020304" pitchFamily="18" charset="0"/>
                <a:cs typeface="Times New Roman" panose="02020603050405020304" pitchFamily="18" charset="0"/>
              </a:rPr>
              <a:t>cenobamato</a:t>
            </a:r>
            <a:r>
              <a:rPr lang="it-IT" sz="1200" dirty="0">
                <a:latin typeface="Times New Roman" panose="02020603050405020304" pitchFamily="18" charset="0"/>
                <a:cs typeface="Times New Roman" panose="02020603050405020304" pitchFamily="18" charset="0"/>
              </a:rPr>
              <a:t>, in accordo con l'Agenzia Europea per i Medicinali (EMA) e con l’Agenzia Italiana del Farmaco (AIFA), ha diffuso un nuovo segnale di sicurezza relativo al rischio di grave danno epatico, inclusi casi di insufficienza epatica, osservati soprattutto in pazienti in trattamento concomitante con altri farmaci antiepilettici.</a:t>
            </a:r>
          </a:p>
          <a:p>
            <a:pPr algn="just">
              <a:lnSpc>
                <a:spcPct val="150000"/>
              </a:lnSpc>
              <a:buClr>
                <a:srgbClr val="353535"/>
              </a:buClr>
            </a:pPr>
            <a:r>
              <a:rPr lang="it-IT" sz="1200" dirty="0" err="1">
                <a:latin typeface="Times New Roman" panose="02020603050405020304" pitchFamily="18" charset="0"/>
                <a:cs typeface="Times New Roman" panose="02020603050405020304" pitchFamily="18" charset="0"/>
              </a:rPr>
              <a:t>Ontozry</a:t>
            </a:r>
            <a:r>
              <a:rPr lang="it-IT" sz="1200" dirty="0">
                <a:latin typeface="Times New Roman" panose="02020603050405020304" pitchFamily="18" charset="0"/>
                <a:cs typeface="Times New Roman" panose="02020603050405020304" pitchFamily="18" charset="0"/>
              </a:rPr>
              <a:t> è un farmaco antiepilettico indicato come terapia aggiuntiva nel trattamento delle crisi ad esordio focale, con o senza generalizzazione secondaria, nei pazienti adulti con epilessia non adeguatamente controllata nonostante il trattamento con almeno due farmaci antiepilettici.</a:t>
            </a:r>
          </a:p>
          <a:p>
            <a:pPr algn="just" fontAlgn="base">
              <a:lnSpc>
                <a:spcPct val="150000"/>
              </a:lnSpc>
              <a:buClr>
                <a:srgbClr val="353535"/>
              </a:buClr>
            </a:pPr>
            <a:r>
              <a:rPr lang="it-IT" sz="1200" dirty="0">
                <a:latin typeface="Times New Roman" panose="02020603050405020304" pitchFamily="18" charset="0"/>
                <a:cs typeface="Times New Roman" panose="02020603050405020304" pitchFamily="18" charset="0"/>
              </a:rPr>
              <a:t>In sintesi:</a:t>
            </a:r>
          </a:p>
          <a:p>
            <a:pPr marL="171450" indent="-171450" algn="just">
              <a:lnSpc>
                <a:spcPct val="150000"/>
              </a:lnSpc>
              <a:buClr>
                <a:srgbClr val="353535"/>
              </a:buClr>
              <a:buFont typeface="Arial" panose="020B0604020202020204" pitchFamily="34" charset="0"/>
              <a:buChar char="•"/>
            </a:pPr>
            <a:r>
              <a:rPr lang="it-IT" sz="1200" dirty="0">
                <a:latin typeface="Times New Roman" panose="02020603050405020304" pitchFamily="18" charset="0"/>
                <a:cs typeface="Times New Roman" panose="02020603050405020304" pitchFamily="18" charset="0"/>
              </a:rPr>
              <a:t>è raccomandata la valutazione della funzionalità epatica prima dell’avvio della terapia e il monitoraggio durante il trattamento;</a:t>
            </a:r>
          </a:p>
          <a:p>
            <a:pPr marL="171450" indent="-171450" algn="just">
              <a:lnSpc>
                <a:spcPct val="150000"/>
              </a:lnSpc>
              <a:buClr>
                <a:srgbClr val="353535"/>
              </a:buClr>
              <a:buFont typeface="Arial" panose="020B0604020202020204" pitchFamily="34" charset="0"/>
              <a:buChar char="•"/>
            </a:pPr>
            <a:r>
              <a:rPr lang="it-IT" sz="1200" dirty="0">
                <a:latin typeface="Times New Roman" panose="02020603050405020304" pitchFamily="18" charset="0"/>
                <a:cs typeface="Times New Roman" panose="02020603050405020304" pitchFamily="18" charset="0"/>
              </a:rPr>
              <a:t>nei pazienti con segni o sintomi suggestivi di danno epatico (affaticamento, anoressia, dolore addominale, urine scure, ittero) devono essere eseguiti tempestivamente esami clinici e di funzionalità epatica;</a:t>
            </a:r>
          </a:p>
          <a:p>
            <a:pPr marL="171450" indent="-171450" algn="just">
              <a:lnSpc>
                <a:spcPct val="150000"/>
              </a:lnSpc>
              <a:buClr>
                <a:srgbClr val="353535"/>
              </a:buClr>
              <a:buFont typeface="Arial" panose="020B0604020202020204" pitchFamily="34" charset="0"/>
              <a:buChar char="•"/>
            </a:pPr>
            <a:r>
              <a:rPr lang="it-IT" sz="1200" dirty="0">
                <a:latin typeface="Times New Roman" panose="02020603050405020304" pitchFamily="18" charset="0"/>
                <a:cs typeface="Times New Roman" panose="02020603050405020304" pitchFamily="18" charset="0"/>
              </a:rPr>
              <a:t>i pazienti devono essere informati di contattare immediatamente il medico in presenza di tali sintomi;</a:t>
            </a:r>
          </a:p>
          <a:p>
            <a:pPr marL="171450" indent="-171450" algn="just">
              <a:lnSpc>
                <a:spcPct val="150000"/>
              </a:lnSpc>
              <a:buClr>
                <a:srgbClr val="353535"/>
              </a:buClr>
              <a:buFont typeface="Arial" panose="020B0604020202020204" pitchFamily="34" charset="0"/>
              <a:buChar char="•"/>
            </a:pPr>
            <a:r>
              <a:rPr lang="it-IT" sz="1200" dirty="0">
                <a:latin typeface="Times New Roman" panose="02020603050405020304" pitchFamily="18" charset="0"/>
                <a:cs typeface="Times New Roman" panose="02020603050405020304" pitchFamily="18" charset="0"/>
              </a:rPr>
              <a:t>in caso di sospetto o conferma di danno epatico, deve essere considerata la riduzione della dose o l’interruzione graduale del trattamento.</a:t>
            </a:r>
          </a:p>
          <a:p>
            <a:pPr algn="just" fontAlgn="base">
              <a:lnSpc>
                <a:spcPct val="150000"/>
              </a:lnSpc>
              <a:buClr>
                <a:srgbClr val="353535"/>
              </a:buClr>
            </a:pPr>
            <a:r>
              <a:rPr lang="it-IT" sz="1200" dirty="0">
                <a:latin typeface="Times New Roman" panose="02020603050405020304" pitchFamily="18" charset="0"/>
                <a:cs typeface="Times New Roman" panose="02020603050405020304" pitchFamily="18" charset="0"/>
              </a:rPr>
              <a:t>Le informazioni di prodotto saranno aggiornate e il danno epatico sarà inserito tra gli effetti indesiderati rari del medicinale.</a:t>
            </a:r>
          </a:p>
          <a:p>
            <a:pPr algn="just">
              <a:lnSpc>
                <a:spcPct val="120000"/>
              </a:lnSpc>
              <a:buClr>
                <a:srgbClr val="353535"/>
              </a:buClr>
            </a:pPr>
            <a:endParaRPr lang="it-IT" sz="1400" dirty="0">
              <a:latin typeface="Times New Roman" panose="02020603050405020304" pitchFamily="18" charset="0"/>
              <a:cs typeface="Times New Roman" panose="02020603050405020304" pitchFamily="18" charset="0"/>
            </a:endParaRPr>
          </a:p>
          <a:p>
            <a:pPr algn="just">
              <a:lnSpc>
                <a:spcPct val="107000"/>
              </a:lnSpc>
              <a:spcAft>
                <a:spcPts val="800"/>
              </a:spcAft>
            </a:pPr>
            <a:r>
              <a:rPr lang="it-IT" sz="1200" u="sng" dirty="0">
                <a:solidFill>
                  <a:prstClr val="black">
                    <a:lumMod val="75000"/>
                    <a:lumOff val="25000"/>
                  </a:prstClr>
                </a:solidFill>
                <a:latin typeface="Times New Roman" panose="02020603050405020304" pitchFamily="18" charset="0"/>
              </a:rPr>
              <a:t>Per ulteriore approfondimento si rimanda al testo integrale della comunicazione accessibile al link sottostante</a:t>
            </a:r>
          </a:p>
          <a:p>
            <a:pPr algn="just">
              <a:lnSpc>
                <a:spcPct val="107000"/>
              </a:lnSpc>
              <a:spcAft>
                <a:spcPts val="800"/>
              </a:spcAft>
            </a:pPr>
            <a:r>
              <a:rPr lang="it-IT" sz="1200" dirty="0">
                <a:solidFill>
                  <a:prstClr val="black">
                    <a:lumMod val="75000"/>
                    <a:lumOff val="25000"/>
                  </a:prstClr>
                </a:solidFill>
                <a:latin typeface="Times New Roman" panose="02020603050405020304" pitchFamily="18" charset="0"/>
              </a:rPr>
              <a:t>Fonte: </a:t>
            </a:r>
            <a:r>
              <a:rPr lang="it-IT" sz="1100" b="1" u="sng" dirty="0">
                <a:solidFill>
                  <a:srgbClr val="CFE2E7">
                    <a:lumMod val="50000"/>
                  </a:srgbClr>
                </a:solidFill>
                <a:latin typeface="LGCFOF+TimesNewRoman"/>
              </a:rPr>
              <a:t>https://www.aifa.gov.it/-/nota-informativa-importante-sicurezza-niis-su-ontozry-cenobamato</a:t>
            </a:r>
          </a:p>
          <a:p>
            <a:pPr lvl="0" algn="just">
              <a:lnSpc>
                <a:spcPct val="107000"/>
              </a:lnSpc>
              <a:spcAft>
                <a:spcPts val="800"/>
              </a:spcAft>
            </a:pPr>
            <a:br>
              <a:rPr lang="it-IT" sz="1100" dirty="0"/>
            </a:br>
            <a:endParaRPr lang="it-IT" sz="1100" b="1" u="sng" dirty="0">
              <a:solidFill>
                <a:srgbClr val="CFE2E7">
                  <a:lumMod val="50000"/>
                </a:srgbClr>
              </a:solidFill>
              <a:latin typeface="LGCFOF+TimesNewRoman"/>
            </a:endParaRPr>
          </a:p>
          <a:p>
            <a:pPr lvl="0" algn="just">
              <a:lnSpc>
                <a:spcPct val="107000"/>
              </a:lnSpc>
              <a:spcAft>
                <a:spcPts val="800"/>
              </a:spcAft>
            </a:pPr>
            <a:endParaRPr lang="it-IT" sz="1100" b="1" u="sng" dirty="0">
              <a:solidFill>
                <a:srgbClr val="CFE2E7">
                  <a:lumMod val="50000"/>
                </a:srgbClr>
              </a:solidFill>
              <a:latin typeface="LGCFOF+TimesNewRoman"/>
            </a:endParaRPr>
          </a:p>
        </p:txBody>
      </p:sp>
      <p:sp>
        <p:nvSpPr>
          <p:cNvPr id="4" name="CasellaDiTesto 3">
            <a:extLst>
              <a:ext uri="{FF2B5EF4-FFF2-40B4-BE49-F238E27FC236}">
                <a16:creationId xmlns:a16="http://schemas.microsoft.com/office/drawing/2014/main" id="{1C31AFDD-D0C8-111A-89B7-E09FCEA34CAE}"/>
              </a:ext>
            </a:extLst>
          </p:cNvPr>
          <p:cNvSpPr txBox="1"/>
          <p:nvPr/>
        </p:nvSpPr>
        <p:spPr>
          <a:xfrm>
            <a:off x="897147" y="764294"/>
            <a:ext cx="595223" cy="369332"/>
          </a:xfrm>
          <a:prstGeom prst="rect">
            <a:avLst/>
          </a:prstGeom>
          <a:noFill/>
        </p:spPr>
        <p:txBody>
          <a:bodyPr wrap="square" rtlCol="0">
            <a:spAutoFit/>
          </a:bodyPr>
          <a:lstStyle/>
          <a:p>
            <a:pPr algn="ctr"/>
            <a:r>
              <a:rPr lang="it-IT" dirty="0">
                <a:solidFill>
                  <a:schemeClr val="bg1"/>
                </a:solidFill>
              </a:rPr>
              <a:t>4</a:t>
            </a:r>
          </a:p>
        </p:txBody>
      </p:sp>
      <p:pic>
        <p:nvPicPr>
          <p:cNvPr id="8" name="Immagine 7">
            <a:extLst>
              <a:ext uri="{FF2B5EF4-FFF2-40B4-BE49-F238E27FC236}">
                <a16:creationId xmlns:a16="http://schemas.microsoft.com/office/drawing/2014/main" id="{E5E1BA36-1641-BE19-DA02-FEDBCEBCE852}"/>
              </a:ext>
            </a:extLst>
          </p:cNvPr>
          <p:cNvPicPr>
            <a:picLocks noChangeAspect="1"/>
          </p:cNvPicPr>
          <p:nvPr/>
        </p:nvPicPr>
        <p:blipFill>
          <a:blip r:embed="rId2"/>
          <a:stretch>
            <a:fillRect/>
          </a:stretch>
        </p:blipFill>
        <p:spPr>
          <a:xfrm>
            <a:off x="10546284" y="5481459"/>
            <a:ext cx="1645716" cy="1376541"/>
          </a:xfrm>
          <a:prstGeom prst="rect">
            <a:avLst/>
          </a:prstGeom>
          <a:ln>
            <a:noFill/>
          </a:ln>
          <a:effectLst>
            <a:softEdge rad="112500"/>
          </a:effectLst>
        </p:spPr>
      </p:pic>
    </p:spTree>
    <p:extLst>
      <p:ext uri="{BB962C8B-B14F-4D97-AF65-F5344CB8AC3E}">
        <p14:creationId xmlns:p14="http://schemas.microsoft.com/office/powerpoint/2010/main" val="1838849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7D34BEAF-5553-B241-F4C0-048C1811A0DE}"/>
              </a:ext>
            </a:extLst>
          </p:cNvPr>
          <p:cNvSpPr/>
          <p:nvPr/>
        </p:nvSpPr>
        <p:spPr>
          <a:xfrm>
            <a:off x="2685546" y="480917"/>
            <a:ext cx="8277729" cy="6498189"/>
          </a:xfrm>
          <a:prstGeom prst="rect">
            <a:avLst/>
          </a:prstGeom>
        </p:spPr>
        <p:txBody>
          <a:bodyPr wrap="square">
            <a:spAutoFit/>
          </a:bodyPr>
          <a:lstStyle/>
          <a:p>
            <a:pPr lvl="0" algn="just">
              <a:lnSpc>
                <a:spcPct val="150000"/>
              </a:lnSpc>
              <a:spcBef>
                <a:spcPts val="0"/>
              </a:spcBef>
              <a:buClr>
                <a:srgbClr val="353535"/>
              </a:buClr>
            </a:pPr>
            <a:r>
              <a:rPr lang="it-IT" sz="1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27-05-2026 </a:t>
            </a:r>
            <a:r>
              <a:rPr lang="it-IT" sz="1400" b="1" dirty="0">
                <a:solidFill>
                  <a:srgbClr val="006666"/>
                </a:solidFill>
              </a:rPr>
              <a:t>AIFA introduce un pittogramma ufficiale per le Note Informative Importanti di Sicurezza (NIIS) </a:t>
            </a:r>
          </a:p>
          <a:p>
            <a:pPr lvl="0" algn="just">
              <a:lnSpc>
                <a:spcPct val="150000"/>
              </a:lnSpc>
              <a:buClr>
                <a:srgbClr val="353535"/>
              </a:buClr>
            </a:pPr>
            <a:endParaRPr lang="it-IT" sz="1200" dirty="0">
              <a:latin typeface="Times New Roman" panose="02020603050405020304" pitchFamily="18" charset="0"/>
              <a:cs typeface="Times New Roman" panose="02020603050405020304" pitchFamily="18" charset="0"/>
            </a:endParaRPr>
          </a:p>
          <a:p>
            <a:pPr algn="just">
              <a:lnSpc>
                <a:spcPct val="150000"/>
              </a:lnSpc>
              <a:buClr>
                <a:srgbClr val="353535"/>
              </a:buClr>
            </a:pPr>
            <a:r>
              <a:rPr lang="it-IT" sz="1200" dirty="0">
                <a:latin typeface="Times New Roman" panose="02020603050405020304" pitchFamily="18" charset="0"/>
                <a:cs typeface="Times New Roman" panose="02020603050405020304" pitchFamily="18" charset="0"/>
              </a:rPr>
              <a:t>L'Agenzia Italiana del Farmaco (AIFA) ha introdotto un nuovo pittogramma ufficiale per identificare le Note Informative Importanti di Sicurezza (NIIS), con l'obiettivo di migliorarne la riconoscibilità da parte degli operatori sanitari e favorire una più immediata individuazione delle comunicazioni riguardanti la sicurezza dei medicinali.</a:t>
            </a:r>
          </a:p>
          <a:p>
            <a:pPr algn="just">
              <a:lnSpc>
                <a:spcPct val="150000"/>
              </a:lnSpc>
              <a:buClr>
                <a:srgbClr val="353535"/>
              </a:buClr>
            </a:pPr>
            <a:r>
              <a:rPr lang="it-IT" sz="1200" dirty="0">
                <a:latin typeface="Times New Roman" panose="02020603050405020304" pitchFamily="18" charset="0"/>
                <a:cs typeface="Times New Roman" panose="02020603050405020304" pitchFamily="18" charset="0"/>
              </a:rPr>
              <a:t>Le NIIS rappresentano uno strumento fondamentale di farmacovigilanza, attraverso il quale vengono trasmesse tempestivamente agli operatori sanitari informazioni aggiornate sul profilo di sicurezza dei medicinali, a seguito di nuove evidenze emerse dopo l'autorizzazione all'immissione in commercio. Tali aggiornamenti possono determinare modifiche alle condizioni d'uso dei farmaci, al fine di garantirne un impiego sempre più sicuro.</a:t>
            </a:r>
          </a:p>
          <a:p>
            <a:pPr algn="just">
              <a:lnSpc>
                <a:spcPct val="150000"/>
              </a:lnSpc>
              <a:buClr>
                <a:srgbClr val="353535"/>
              </a:buClr>
            </a:pPr>
            <a:r>
              <a:rPr lang="it-IT" sz="1200" dirty="0">
                <a:latin typeface="Times New Roman" panose="02020603050405020304" pitchFamily="18" charset="0"/>
                <a:cs typeface="Times New Roman" panose="02020603050405020304" pitchFamily="18" charset="0"/>
              </a:rPr>
              <a:t>L'iniziativa nasce dalla constatazione che, essendo le NIIS diffuse tramite le aziende farmaceutiche, il loro carattere istituzionale non è sempre immediatamente riconoscibile. Per questo motivo, in linea con i migliori standard europei, AIFA ha sviluppato un simbolo grafico dedicato, costituito da una lente di ingrandimento con un punto esclamativo e da una combinazione cromatica blu e rossa, studiata per richiamare i concetti di attenzione e vigilanza.</a:t>
            </a:r>
          </a:p>
          <a:p>
            <a:pPr algn="just">
              <a:lnSpc>
                <a:spcPct val="150000"/>
              </a:lnSpc>
              <a:buClr>
                <a:srgbClr val="353535"/>
              </a:buClr>
            </a:pPr>
            <a:r>
              <a:rPr lang="it-IT" sz="1200" dirty="0">
                <a:latin typeface="Times New Roman" panose="02020603050405020304" pitchFamily="18" charset="0"/>
                <a:cs typeface="Times New Roman" panose="02020603050405020304" pitchFamily="18" charset="0"/>
              </a:rPr>
              <a:t>A partire dalle prossime comunicazioni, il pittogramma sarà presente sulla busta esterna delle spedizioni cartacee, nel corpo delle e-mail inviate agli operatori sanitari e all'interno della stessa NIIS come elemento identificativo.</a:t>
            </a:r>
          </a:p>
          <a:p>
            <a:pPr algn="just">
              <a:lnSpc>
                <a:spcPct val="150000"/>
              </a:lnSpc>
              <a:buClr>
                <a:srgbClr val="353535"/>
              </a:buClr>
            </a:pPr>
            <a:r>
              <a:rPr lang="it-IT" sz="1200" dirty="0">
                <a:latin typeface="Times New Roman" panose="02020603050405020304" pitchFamily="18" charset="0"/>
                <a:cs typeface="Times New Roman" panose="02020603050405020304" pitchFamily="18" charset="0"/>
              </a:rPr>
              <a:t>L'AIFA considera questa iniziativa un intervento strategico per rafforzare il sistema di farmacovigilanza e agevolare medici e farmacisti nell'individuazione delle comunicazioni di maggiore rilevanza per la sicurezza dei pazienti. L'Agenzia ricorda, inoltre, che tutte le NIIS sono consultabili nella sezione dedicata del portale istituzionale AIFA.</a:t>
            </a:r>
          </a:p>
          <a:p>
            <a:pPr algn="just">
              <a:lnSpc>
                <a:spcPct val="150000"/>
              </a:lnSpc>
              <a:buClr>
                <a:srgbClr val="353535"/>
              </a:buClr>
            </a:pPr>
            <a:endParaRPr lang="it-IT" sz="1200" dirty="0">
              <a:latin typeface="Times New Roman" panose="02020603050405020304" pitchFamily="18" charset="0"/>
              <a:cs typeface="Times New Roman" panose="02020603050405020304" pitchFamily="18" charset="0"/>
            </a:endParaRPr>
          </a:p>
          <a:p>
            <a:pPr algn="just">
              <a:lnSpc>
                <a:spcPct val="107000"/>
              </a:lnSpc>
              <a:spcAft>
                <a:spcPts val="800"/>
              </a:spcAft>
            </a:pPr>
            <a:r>
              <a:rPr lang="it-IT" sz="1200" u="sng" dirty="0">
                <a:solidFill>
                  <a:prstClr val="black">
                    <a:lumMod val="75000"/>
                    <a:lumOff val="25000"/>
                  </a:prstClr>
                </a:solidFill>
                <a:latin typeface="Times New Roman" panose="02020603050405020304" pitchFamily="18" charset="0"/>
              </a:rPr>
              <a:t>Per ulteriore approfondimento si rimanda al testo integrale della comunicazione accessibile al link sottostante</a:t>
            </a:r>
          </a:p>
          <a:p>
            <a:pPr lvl="0" algn="just">
              <a:lnSpc>
                <a:spcPct val="107000"/>
              </a:lnSpc>
              <a:spcAft>
                <a:spcPts val="800"/>
              </a:spcAft>
            </a:pPr>
            <a:r>
              <a:rPr lang="it-IT" sz="1200" dirty="0">
                <a:solidFill>
                  <a:prstClr val="black">
                    <a:lumMod val="75000"/>
                    <a:lumOff val="25000"/>
                  </a:prstClr>
                </a:solidFill>
                <a:latin typeface="Times New Roman" panose="02020603050405020304" pitchFamily="18" charset="0"/>
              </a:rPr>
              <a:t>Fonte: </a:t>
            </a:r>
            <a:r>
              <a:rPr lang="it-IT" sz="1100" b="1" dirty="0">
                <a:solidFill>
                  <a:srgbClr val="CFE2E7">
                    <a:lumMod val="50000"/>
                  </a:srgbClr>
                </a:solidFill>
                <a:latin typeface="LGCFOF+TimesNewRoman"/>
              </a:rPr>
              <a:t>https://www.aifa.gov.it/-/aifa-introduce-pittogramma-per-le-niis</a:t>
            </a:r>
          </a:p>
          <a:p>
            <a:pPr lvl="0" algn="just">
              <a:lnSpc>
                <a:spcPct val="107000"/>
              </a:lnSpc>
              <a:spcAft>
                <a:spcPts val="800"/>
              </a:spcAft>
            </a:pPr>
            <a:endParaRPr lang="it-IT" sz="1100" b="1" u="sng" dirty="0">
              <a:solidFill>
                <a:srgbClr val="CFE2E7">
                  <a:lumMod val="50000"/>
                </a:srgbClr>
              </a:solidFill>
              <a:latin typeface="LGCFOF+TimesNewRoman"/>
            </a:endParaRPr>
          </a:p>
        </p:txBody>
      </p:sp>
      <p:sp>
        <p:nvSpPr>
          <p:cNvPr id="4" name="CasellaDiTesto 3">
            <a:extLst>
              <a:ext uri="{FF2B5EF4-FFF2-40B4-BE49-F238E27FC236}">
                <a16:creationId xmlns:a16="http://schemas.microsoft.com/office/drawing/2014/main" id="{1C31AFDD-D0C8-111A-89B7-E09FCEA34CAE}"/>
              </a:ext>
            </a:extLst>
          </p:cNvPr>
          <p:cNvSpPr txBox="1"/>
          <p:nvPr/>
        </p:nvSpPr>
        <p:spPr>
          <a:xfrm>
            <a:off x="897147" y="764294"/>
            <a:ext cx="595223" cy="369332"/>
          </a:xfrm>
          <a:prstGeom prst="rect">
            <a:avLst/>
          </a:prstGeom>
          <a:noFill/>
        </p:spPr>
        <p:txBody>
          <a:bodyPr wrap="square" rtlCol="0">
            <a:spAutoFit/>
          </a:bodyPr>
          <a:lstStyle/>
          <a:p>
            <a:pPr algn="ctr"/>
            <a:r>
              <a:rPr lang="it-IT" dirty="0">
                <a:solidFill>
                  <a:schemeClr val="bg1"/>
                </a:solidFill>
              </a:rPr>
              <a:t>5</a:t>
            </a:r>
          </a:p>
        </p:txBody>
      </p:sp>
      <p:pic>
        <p:nvPicPr>
          <p:cNvPr id="5" name="Immagine 4">
            <a:extLst>
              <a:ext uri="{FF2B5EF4-FFF2-40B4-BE49-F238E27FC236}">
                <a16:creationId xmlns:a16="http://schemas.microsoft.com/office/drawing/2014/main" id="{06F4FAD5-D416-5AAA-C953-294373E1BAB3}"/>
              </a:ext>
            </a:extLst>
          </p:cNvPr>
          <p:cNvPicPr>
            <a:picLocks noChangeAspect="1"/>
          </p:cNvPicPr>
          <p:nvPr/>
        </p:nvPicPr>
        <p:blipFill>
          <a:blip r:embed="rId2"/>
          <a:stretch>
            <a:fillRect/>
          </a:stretch>
        </p:blipFill>
        <p:spPr>
          <a:xfrm>
            <a:off x="10867840" y="5343314"/>
            <a:ext cx="1324160" cy="1514686"/>
          </a:xfrm>
          <a:prstGeom prst="rect">
            <a:avLst/>
          </a:prstGeom>
          <a:ln>
            <a:noFill/>
          </a:ln>
          <a:effectLst>
            <a:softEdge rad="112500"/>
          </a:effectLst>
        </p:spPr>
      </p:pic>
    </p:spTree>
    <p:extLst>
      <p:ext uri="{BB962C8B-B14F-4D97-AF65-F5344CB8AC3E}">
        <p14:creationId xmlns:p14="http://schemas.microsoft.com/office/powerpoint/2010/main" val="341134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7D34BEAF-5553-B241-F4C0-048C1811A0DE}"/>
              </a:ext>
            </a:extLst>
          </p:cNvPr>
          <p:cNvSpPr/>
          <p:nvPr/>
        </p:nvSpPr>
        <p:spPr>
          <a:xfrm>
            <a:off x="2685546" y="480917"/>
            <a:ext cx="8277729" cy="6136232"/>
          </a:xfrm>
          <a:prstGeom prst="rect">
            <a:avLst/>
          </a:prstGeom>
        </p:spPr>
        <p:txBody>
          <a:bodyPr wrap="square">
            <a:spAutoFit/>
          </a:bodyPr>
          <a:lstStyle/>
          <a:p>
            <a:pPr lvl="0" algn="just">
              <a:lnSpc>
                <a:spcPct val="150000"/>
              </a:lnSpc>
              <a:spcBef>
                <a:spcPts val="0"/>
              </a:spcBef>
              <a:buClr>
                <a:srgbClr val="353535"/>
              </a:buClr>
            </a:pPr>
            <a:r>
              <a:rPr lang="it-IT" sz="1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12-06-2026 </a:t>
            </a:r>
            <a:r>
              <a:rPr lang="it-IT" sz="1400" b="1" dirty="0">
                <a:solidFill>
                  <a:srgbClr val="006666"/>
                </a:solidFill>
              </a:rPr>
              <a:t>Aggiornamenti dal PRAC riunione 8-11 giugno 2026 </a:t>
            </a:r>
          </a:p>
          <a:p>
            <a:pPr lvl="0" algn="just">
              <a:lnSpc>
                <a:spcPct val="150000"/>
              </a:lnSpc>
              <a:buClr>
                <a:srgbClr val="353535"/>
              </a:buClr>
            </a:pPr>
            <a:endParaRPr lang="it-IT" sz="1200" dirty="0">
              <a:latin typeface="Times New Roman" panose="02020603050405020304" pitchFamily="18" charset="0"/>
              <a:cs typeface="Times New Roman" panose="02020603050405020304" pitchFamily="18" charset="0"/>
            </a:endParaRPr>
          </a:p>
          <a:p>
            <a:pPr algn="just">
              <a:lnSpc>
                <a:spcPct val="115000"/>
              </a:lnSpc>
              <a:spcAft>
                <a:spcPts val="800"/>
              </a:spcAft>
            </a:pPr>
            <a:r>
              <a:rPr lang="it-IT" sz="1200" kern="100" dirty="0">
                <a:effectLst/>
                <a:latin typeface="Times New Roman" panose="02020603050405020304" pitchFamily="18" charset="0"/>
                <a:ea typeface="Aptos" panose="02110004020202020204"/>
                <a:cs typeface="Times New Roman" panose="02020603050405020304" pitchFamily="18" charset="0"/>
              </a:rPr>
              <a:t>Il 12 giugno 2026 l’Agenzia Europea per i Medicinali (EMA), attraverso il proprio Comitato per la Valutazione dei Rischi in Farmacovigilanza (PRAC), ha reso noti gli esiti della riunione tenutasi dall’8 al 12 giugno, con particolare riferimento a </a:t>
            </a:r>
            <a:r>
              <a:rPr lang="it-IT" sz="1200" kern="100" dirty="0" err="1">
                <a:effectLst/>
                <a:latin typeface="Times New Roman" panose="02020603050405020304" pitchFamily="18" charset="0"/>
                <a:ea typeface="Aptos" panose="02110004020202020204"/>
                <a:cs typeface="Times New Roman" panose="02020603050405020304" pitchFamily="18" charset="0"/>
              </a:rPr>
              <a:t>valproato</a:t>
            </a:r>
            <a:r>
              <a:rPr lang="it-IT" sz="1200" kern="100" dirty="0">
                <a:effectLst/>
                <a:latin typeface="Times New Roman" panose="02020603050405020304" pitchFamily="18" charset="0"/>
                <a:ea typeface="Aptos" panose="02110004020202020204"/>
                <a:cs typeface="Times New Roman" panose="02020603050405020304" pitchFamily="18" charset="0"/>
              </a:rPr>
              <a:t>, </a:t>
            </a:r>
            <a:r>
              <a:rPr lang="it-IT" sz="1200" kern="100" dirty="0" err="1">
                <a:effectLst/>
                <a:latin typeface="Times New Roman" panose="02020603050405020304" pitchFamily="18" charset="0"/>
                <a:ea typeface="Aptos" panose="02110004020202020204"/>
                <a:cs typeface="Times New Roman" panose="02020603050405020304" pitchFamily="18" charset="0"/>
              </a:rPr>
              <a:t>Ixchiq</a:t>
            </a:r>
            <a:r>
              <a:rPr lang="it-IT" sz="1200" kern="100" dirty="0">
                <a:effectLst/>
                <a:latin typeface="Times New Roman" panose="02020603050405020304" pitchFamily="18" charset="0"/>
                <a:ea typeface="Aptos" panose="02110004020202020204"/>
                <a:cs typeface="Times New Roman" panose="02020603050405020304" pitchFamily="18" charset="0"/>
              </a:rPr>
              <a:t> (vaccino </a:t>
            </a:r>
            <a:r>
              <a:rPr lang="it-IT" sz="1200" kern="100" dirty="0" err="1">
                <a:effectLst/>
                <a:latin typeface="Times New Roman" panose="02020603050405020304" pitchFamily="18" charset="0"/>
                <a:ea typeface="Aptos" panose="02110004020202020204"/>
                <a:cs typeface="Times New Roman" panose="02020603050405020304" pitchFamily="18" charset="0"/>
              </a:rPr>
              <a:t>chikungunya</a:t>
            </a:r>
            <a:r>
              <a:rPr lang="it-IT" sz="1200" kern="100" dirty="0">
                <a:effectLst/>
                <a:latin typeface="Times New Roman" panose="02020603050405020304" pitchFamily="18" charset="0"/>
                <a:ea typeface="Aptos" panose="02110004020202020204"/>
                <a:cs typeface="Times New Roman" panose="02020603050405020304" pitchFamily="18" charset="0"/>
              </a:rPr>
              <a:t>) e </a:t>
            </a:r>
            <a:r>
              <a:rPr lang="it-IT" sz="1200" kern="100" dirty="0" err="1">
                <a:effectLst/>
                <a:latin typeface="Times New Roman" panose="02020603050405020304" pitchFamily="18" charset="0"/>
                <a:ea typeface="Aptos" panose="02110004020202020204"/>
                <a:cs typeface="Times New Roman" panose="02020603050405020304" pitchFamily="18" charset="0"/>
              </a:rPr>
              <a:t>Tavneos</a:t>
            </a:r>
            <a:r>
              <a:rPr lang="it-IT" sz="1200" kern="100" dirty="0">
                <a:effectLst/>
                <a:latin typeface="Times New Roman" panose="02020603050405020304" pitchFamily="18" charset="0"/>
                <a:ea typeface="Aptos" panose="02110004020202020204"/>
                <a:cs typeface="Times New Roman" panose="02020603050405020304" pitchFamily="18" charset="0"/>
              </a:rPr>
              <a:t> (</a:t>
            </a:r>
            <a:r>
              <a:rPr lang="it-IT" sz="1200" kern="100" dirty="0" err="1">
                <a:effectLst/>
                <a:latin typeface="Times New Roman" panose="02020603050405020304" pitchFamily="18" charset="0"/>
                <a:ea typeface="Aptos" panose="02110004020202020204"/>
                <a:cs typeface="Times New Roman" panose="02020603050405020304" pitchFamily="18" charset="0"/>
              </a:rPr>
              <a:t>avacopan</a:t>
            </a:r>
            <a:r>
              <a:rPr lang="it-IT" sz="1200" kern="100" dirty="0">
                <a:effectLst/>
                <a:latin typeface="Times New Roman" panose="02020603050405020304" pitchFamily="18" charset="0"/>
                <a:ea typeface="Aptos" panose="02110004020202020204"/>
                <a:cs typeface="Times New Roman" panose="02020603050405020304" pitchFamily="18" charset="0"/>
              </a:rPr>
              <a:t>):</a:t>
            </a:r>
          </a:p>
          <a:p>
            <a:pPr algn="just">
              <a:lnSpc>
                <a:spcPct val="115000"/>
              </a:lnSpc>
              <a:spcAft>
                <a:spcPts val="800"/>
              </a:spcAft>
            </a:pPr>
            <a:r>
              <a:rPr lang="it-IT" sz="1200" kern="100" dirty="0">
                <a:effectLst/>
                <a:latin typeface="Times New Roman" panose="02020603050405020304" pitchFamily="18" charset="0"/>
                <a:ea typeface="Aptos" panose="02110004020202020204"/>
                <a:cs typeface="Times New Roman" panose="02020603050405020304" pitchFamily="18" charset="0"/>
              </a:rPr>
              <a:t>1. </a:t>
            </a:r>
            <a:r>
              <a:rPr lang="it-IT" sz="1200" kern="100" dirty="0" err="1">
                <a:effectLst/>
                <a:latin typeface="Times New Roman" panose="02020603050405020304" pitchFamily="18" charset="0"/>
                <a:ea typeface="Aptos" panose="02110004020202020204"/>
                <a:cs typeface="Times New Roman" panose="02020603050405020304" pitchFamily="18" charset="0"/>
              </a:rPr>
              <a:t>Valproato</a:t>
            </a:r>
            <a:r>
              <a:rPr lang="it-IT" sz="1200" kern="100" dirty="0">
                <a:effectLst/>
                <a:latin typeface="Times New Roman" panose="02020603050405020304" pitchFamily="18" charset="0"/>
                <a:ea typeface="Aptos" panose="02110004020202020204"/>
                <a:cs typeface="Times New Roman" panose="02020603050405020304" pitchFamily="18" charset="0"/>
              </a:rPr>
              <a:t> e rischio di disturbi del neurosviluppo (figli di padri trattati)</a:t>
            </a:r>
          </a:p>
          <a:p>
            <a:pPr algn="just">
              <a:lnSpc>
                <a:spcPct val="115000"/>
              </a:lnSpc>
              <a:spcAft>
                <a:spcPts val="800"/>
              </a:spcAft>
            </a:pPr>
            <a:r>
              <a:rPr lang="it-IT" sz="1200" kern="100" dirty="0">
                <a:effectLst/>
                <a:latin typeface="Times New Roman" panose="02020603050405020304" pitchFamily="18" charset="0"/>
                <a:ea typeface="Aptos" panose="02110004020202020204"/>
                <a:cs typeface="Times New Roman" panose="02020603050405020304" pitchFamily="18" charset="0"/>
              </a:rPr>
              <a:t>Le evidenze risultano non concordanti e non è possibile stabilire un nesso causale certo con il farmaco. Pertanto restano in vigore le misure precauzionali introdotte nel 2024 per i pazienti di sesso maschile trattati nei tre mesi precedenti il concepimento ed è stato raccomandato l’aggiornamento delle informazioni di prodotto per includere i dati più recenti.</a:t>
            </a:r>
          </a:p>
          <a:p>
            <a:pPr algn="just">
              <a:lnSpc>
                <a:spcPct val="115000"/>
              </a:lnSpc>
              <a:spcAft>
                <a:spcPts val="800"/>
              </a:spcAft>
              <a:tabLst>
                <a:tab pos="457200" algn="l"/>
              </a:tabLst>
            </a:pPr>
            <a:r>
              <a:rPr lang="it-IT" sz="1200" kern="100" dirty="0">
                <a:effectLst/>
                <a:latin typeface="Times New Roman" panose="02020603050405020304" pitchFamily="18" charset="0"/>
                <a:ea typeface="Aptos" panose="02110004020202020204"/>
                <a:cs typeface="Times New Roman" panose="02020603050405020304" pitchFamily="18" charset="0"/>
              </a:rPr>
              <a:t>2. </a:t>
            </a:r>
            <a:r>
              <a:rPr lang="it-IT" sz="1200" kern="100" dirty="0" err="1">
                <a:effectLst/>
                <a:latin typeface="Times New Roman" panose="02020603050405020304" pitchFamily="18" charset="0"/>
                <a:ea typeface="Aptos" panose="02110004020202020204"/>
                <a:cs typeface="Times New Roman" panose="02020603050405020304" pitchFamily="18" charset="0"/>
              </a:rPr>
              <a:t>Ixchiq</a:t>
            </a:r>
            <a:r>
              <a:rPr lang="it-IT" sz="1200" kern="100" dirty="0">
                <a:effectLst/>
                <a:latin typeface="Times New Roman" panose="02020603050405020304" pitchFamily="18" charset="0"/>
                <a:ea typeface="Aptos" panose="02110004020202020204"/>
                <a:cs typeface="Times New Roman" panose="02020603050405020304" pitchFamily="18" charset="0"/>
              </a:rPr>
              <a:t> (vaccino </a:t>
            </a:r>
            <a:r>
              <a:rPr lang="it-IT" sz="1200" kern="100" dirty="0" err="1">
                <a:effectLst/>
                <a:latin typeface="Times New Roman" panose="02020603050405020304" pitchFamily="18" charset="0"/>
                <a:ea typeface="Aptos" panose="02110004020202020204"/>
                <a:cs typeface="Times New Roman" panose="02020603050405020304" pitchFamily="18" charset="0"/>
              </a:rPr>
              <a:t>chikungunya</a:t>
            </a:r>
            <a:r>
              <a:rPr lang="it-IT" sz="1200" kern="100" dirty="0">
                <a:effectLst/>
                <a:latin typeface="Times New Roman" panose="02020603050405020304" pitchFamily="18" charset="0"/>
                <a:ea typeface="Aptos" panose="02110004020202020204"/>
                <a:cs typeface="Times New Roman" panose="02020603050405020304" pitchFamily="18" charset="0"/>
              </a:rPr>
              <a:t>)</a:t>
            </a:r>
          </a:p>
          <a:p>
            <a:pPr algn="just">
              <a:lnSpc>
                <a:spcPct val="115000"/>
              </a:lnSpc>
              <a:spcAft>
                <a:spcPts val="800"/>
              </a:spcAft>
            </a:pPr>
            <a:r>
              <a:rPr lang="it-IT" sz="1200" kern="100" dirty="0">
                <a:effectLst/>
                <a:latin typeface="Times New Roman" panose="02020603050405020304" pitchFamily="18" charset="0"/>
                <a:ea typeface="Aptos" panose="02110004020202020204"/>
                <a:cs typeface="Times New Roman" panose="02020603050405020304" pitchFamily="18" charset="0"/>
              </a:rPr>
              <a:t>Il PRAC raccomanda di limitare l’uso del vaccino </a:t>
            </a:r>
            <a:r>
              <a:rPr lang="it-IT" sz="1200" kern="100" dirty="0" err="1">
                <a:effectLst/>
                <a:latin typeface="Times New Roman" panose="02020603050405020304" pitchFamily="18" charset="0"/>
                <a:ea typeface="Aptos" panose="02110004020202020204"/>
                <a:cs typeface="Times New Roman" panose="02020603050405020304" pitchFamily="18" charset="0"/>
              </a:rPr>
              <a:t>Ixchiq</a:t>
            </a:r>
            <a:r>
              <a:rPr lang="it-IT" sz="1200" kern="100" dirty="0">
                <a:effectLst/>
                <a:latin typeface="Times New Roman" panose="02020603050405020304" pitchFamily="18" charset="0"/>
                <a:ea typeface="Aptos" panose="02110004020202020204"/>
                <a:cs typeface="Times New Roman" panose="02020603050405020304" pitchFamily="18" charset="0"/>
              </a:rPr>
              <a:t> esclusivamente a persone ad alto rischio di infezione da </a:t>
            </a:r>
            <a:r>
              <a:rPr lang="it-IT" sz="1200" kern="100" dirty="0" err="1">
                <a:effectLst/>
                <a:latin typeface="Times New Roman" panose="02020603050405020304" pitchFamily="18" charset="0"/>
                <a:ea typeface="Aptos" panose="02110004020202020204"/>
                <a:cs typeface="Times New Roman" panose="02020603050405020304" pitchFamily="18" charset="0"/>
              </a:rPr>
              <a:t>chikungunya</a:t>
            </a:r>
            <a:r>
              <a:rPr lang="it-IT" sz="1200" kern="100" dirty="0">
                <a:effectLst/>
                <a:latin typeface="Times New Roman" panose="02020603050405020304" pitchFamily="18" charset="0"/>
                <a:ea typeface="Aptos" panose="02110004020202020204"/>
                <a:cs typeface="Times New Roman" panose="02020603050405020304" pitchFamily="18" charset="0"/>
              </a:rPr>
              <a:t>. La decisione segue la revisione di eventi avversi gravi (inclusi casi neurologici e rare ospedalizzazioni/decessi).</a:t>
            </a:r>
            <a:br>
              <a:rPr lang="it-IT" sz="1200" kern="100" dirty="0">
                <a:effectLst/>
                <a:latin typeface="Times New Roman" panose="02020603050405020304" pitchFamily="18" charset="0"/>
                <a:ea typeface="Aptos" panose="02110004020202020204"/>
                <a:cs typeface="Times New Roman" panose="02020603050405020304" pitchFamily="18" charset="0"/>
              </a:rPr>
            </a:br>
            <a:r>
              <a:rPr lang="it-IT" sz="1200" kern="100" dirty="0">
                <a:effectLst/>
                <a:latin typeface="Times New Roman" panose="02020603050405020304" pitchFamily="18" charset="0"/>
                <a:ea typeface="Aptos" panose="02110004020202020204"/>
                <a:cs typeface="Times New Roman" panose="02020603050405020304" pitchFamily="18" charset="0"/>
              </a:rPr>
              <a:t>Il vaccino deve essere utilizzato solo dopo attenta valutazione beneficio/rischio e non è raccomandato in soggetti immunocompromessi o in co-somministrazione con altri vaccini.</a:t>
            </a:r>
          </a:p>
          <a:p>
            <a:pPr algn="just">
              <a:lnSpc>
                <a:spcPct val="115000"/>
              </a:lnSpc>
              <a:spcAft>
                <a:spcPts val="800"/>
              </a:spcAft>
            </a:pPr>
            <a:r>
              <a:rPr lang="it-IT" sz="1200" kern="100" dirty="0">
                <a:latin typeface="Times New Roman" panose="02020603050405020304" pitchFamily="18" charset="0"/>
                <a:ea typeface="Aptos" panose="02110004020202020204"/>
                <a:cs typeface="Times New Roman" panose="02020603050405020304" pitchFamily="18" charset="0"/>
              </a:rPr>
              <a:t>3. </a:t>
            </a:r>
            <a:r>
              <a:rPr lang="it-IT" sz="1200" kern="100" dirty="0" err="1">
                <a:latin typeface="Times New Roman" panose="02020603050405020304" pitchFamily="18" charset="0"/>
                <a:ea typeface="Aptos" panose="02110004020202020204"/>
                <a:cs typeface="Times New Roman" panose="02020603050405020304" pitchFamily="18" charset="0"/>
              </a:rPr>
              <a:t>Tavneos</a:t>
            </a:r>
            <a:r>
              <a:rPr lang="it-IT" sz="1200" kern="100" dirty="0">
                <a:latin typeface="Times New Roman" panose="02020603050405020304" pitchFamily="18" charset="0"/>
                <a:ea typeface="Aptos" panose="02110004020202020204"/>
                <a:cs typeface="Times New Roman" panose="02020603050405020304" pitchFamily="18" charset="0"/>
              </a:rPr>
              <a:t> (</a:t>
            </a:r>
            <a:r>
              <a:rPr lang="it-IT" sz="1200" kern="100" dirty="0" err="1">
                <a:latin typeface="Times New Roman" panose="02020603050405020304" pitchFamily="18" charset="0"/>
                <a:ea typeface="Aptos" panose="02110004020202020204"/>
                <a:cs typeface="Times New Roman" panose="02020603050405020304" pitchFamily="18" charset="0"/>
              </a:rPr>
              <a:t>avacopan</a:t>
            </a:r>
            <a:r>
              <a:rPr lang="it-IT" sz="1200" kern="100" dirty="0">
                <a:latin typeface="Times New Roman" panose="02020603050405020304" pitchFamily="18" charset="0"/>
                <a:ea typeface="Aptos" panose="02110004020202020204"/>
                <a:cs typeface="Times New Roman" panose="02020603050405020304" pitchFamily="18" charset="0"/>
              </a:rPr>
              <a:t>)</a:t>
            </a:r>
            <a:endParaRPr lang="it-IT" sz="1200" kern="100" dirty="0">
              <a:effectLst/>
              <a:latin typeface="Times New Roman" panose="02020603050405020304" pitchFamily="18" charset="0"/>
              <a:ea typeface="Aptos" panose="02110004020202020204"/>
              <a:cs typeface="Times New Roman" panose="02020603050405020304" pitchFamily="18" charset="0"/>
            </a:endParaRPr>
          </a:p>
          <a:p>
            <a:pPr algn="just">
              <a:lnSpc>
                <a:spcPct val="115000"/>
              </a:lnSpc>
              <a:spcAft>
                <a:spcPts val="800"/>
              </a:spcAft>
            </a:pPr>
            <a:r>
              <a:rPr lang="it-IT" sz="1200" kern="100" dirty="0">
                <a:effectLst/>
                <a:latin typeface="Times New Roman" panose="02020603050405020304" pitchFamily="18" charset="0"/>
                <a:ea typeface="Aptos" panose="02110004020202020204"/>
                <a:cs typeface="Times New Roman" panose="02020603050405020304" pitchFamily="18" charset="0"/>
              </a:rPr>
              <a:t>Sono state rafforzate le raccomandazioni per ridurre il rischio di danno epatico grave (DILI) e sindrome da scomparsa dei dotti biliari (VBDS). In particolare:</a:t>
            </a:r>
          </a:p>
          <a:p>
            <a:pPr marL="342900" lvl="0" indent="-342900" algn="just">
              <a:lnSpc>
                <a:spcPct val="115000"/>
              </a:lnSpc>
              <a:buFont typeface="Symbol" panose="05050102010706020507" pitchFamily="18" charset="2"/>
              <a:buChar char=""/>
              <a:tabLst>
                <a:tab pos="457200" algn="l"/>
              </a:tabLst>
            </a:pPr>
            <a:r>
              <a:rPr lang="it-IT" sz="1200" kern="100" dirty="0">
                <a:effectLst/>
                <a:latin typeface="Times New Roman" panose="02020603050405020304" pitchFamily="18" charset="0"/>
                <a:ea typeface="Aptos" panose="02110004020202020204"/>
                <a:cs typeface="Times New Roman" panose="02020603050405020304" pitchFamily="18" charset="0"/>
              </a:rPr>
              <a:t>monitoraggio della funzionalità epatica: ogni due settimane nei primi tre mesi di terapia, successivamente ogni quattro settimane per i tre mesi successivi e, in seguito, secondo giudizio clinico;</a:t>
            </a:r>
          </a:p>
          <a:p>
            <a:pPr marL="342900" lvl="0" indent="-342900" algn="just">
              <a:lnSpc>
                <a:spcPct val="115000"/>
              </a:lnSpc>
              <a:spcAft>
                <a:spcPts val="800"/>
              </a:spcAft>
              <a:buFont typeface="Symbol" panose="05050102010706020507" pitchFamily="18" charset="2"/>
              <a:buChar char=""/>
              <a:tabLst>
                <a:tab pos="457200" algn="l"/>
              </a:tabLst>
            </a:pPr>
            <a:r>
              <a:rPr lang="it-IT" sz="1200" kern="100" dirty="0">
                <a:effectLst/>
                <a:latin typeface="Times New Roman" panose="02020603050405020304" pitchFamily="18" charset="0"/>
                <a:ea typeface="Aptos" panose="02110004020202020204"/>
                <a:cs typeface="Times New Roman" panose="02020603050405020304" pitchFamily="18" charset="0"/>
              </a:rPr>
              <a:t>sospensione immediata del trattamento in caso di segni clinici o alterazioni significative compatibili con VBDS.</a:t>
            </a:r>
          </a:p>
          <a:p>
            <a:pPr marL="342900" lvl="0" indent="-342900" algn="just">
              <a:lnSpc>
                <a:spcPct val="115000"/>
              </a:lnSpc>
              <a:spcAft>
                <a:spcPts val="800"/>
              </a:spcAft>
              <a:buFont typeface="Symbol" panose="05050102010706020507" pitchFamily="18" charset="2"/>
              <a:buChar char=""/>
              <a:tabLst>
                <a:tab pos="457200" algn="l"/>
              </a:tabLst>
            </a:pPr>
            <a:endParaRPr lang="it-IT" sz="1200" kern="100" dirty="0">
              <a:effectLst/>
              <a:latin typeface="Times New Roman" panose="02020603050405020304" pitchFamily="18" charset="0"/>
              <a:ea typeface="Aptos" panose="02110004020202020204"/>
              <a:cs typeface="Times New Roman" panose="02020603050405020304" pitchFamily="18" charset="0"/>
            </a:endParaRPr>
          </a:p>
          <a:p>
            <a:pPr algn="just">
              <a:lnSpc>
                <a:spcPct val="107000"/>
              </a:lnSpc>
              <a:spcAft>
                <a:spcPts val="800"/>
              </a:spcAft>
            </a:pPr>
            <a:r>
              <a:rPr lang="it-IT" sz="1200" u="sng" dirty="0">
                <a:solidFill>
                  <a:prstClr val="black">
                    <a:lumMod val="75000"/>
                    <a:lumOff val="25000"/>
                  </a:prstClr>
                </a:solidFill>
                <a:latin typeface="Times New Roman" panose="02020603050405020304" pitchFamily="18" charset="0"/>
              </a:rPr>
              <a:t>Per ulteriore approfondimento si rimanda al testo integrale della comunicazione accessibile al link sottostante</a:t>
            </a:r>
          </a:p>
          <a:p>
            <a:pPr lvl="0" algn="just">
              <a:lnSpc>
                <a:spcPct val="107000"/>
              </a:lnSpc>
              <a:spcAft>
                <a:spcPts val="800"/>
              </a:spcAft>
            </a:pPr>
            <a:r>
              <a:rPr lang="it-IT" sz="1200" dirty="0">
                <a:solidFill>
                  <a:prstClr val="black">
                    <a:lumMod val="75000"/>
                    <a:lumOff val="25000"/>
                  </a:prstClr>
                </a:solidFill>
                <a:latin typeface="Times New Roman" panose="02020603050405020304" pitchFamily="18" charset="0"/>
              </a:rPr>
              <a:t>Fonte: </a:t>
            </a:r>
            <a:r>
              <a:rPr lang="it-IT" sz="1100" b="1" dirty="0">
                <a:solidFill>
                  <a:srgbClr val="CFE2E7">
                    <a:lumMod val="50000"/>
                  </a:srgbClr>
                </a:solidFill>
                <a:latin typeface="LGCFOF+TimesNewRoman"/>
              </a:rPr>
              <a:t>https://www.aifa.gov.it/-/aggiornamenti-prac-riunione-giugno-2026</a:t>
            </a:r>
            <a:endParaRPr lang="it-IT" sz="1200" dirty="0">
              <a:latin typeface="Times New Roman" panose="02020603050405020304" pitchFamily="18" charset="0"/>
              <a:cs typeface="Times New Roman" panose="02020603050405020304" pitchFamily="18" charset="0"/>
            </a:endParaRPr>
          </a:p>
        </p:txBody>
      </p:sp>
      <p:sp>
        <p:nvSpPr>
          <p:cNvPr id="4" name="CasellaDiTesto 3">
            <a:extLst>
              <a:ext uri="{FF2B5EF4-FFF2-40B4-BE49-F238E27FC236}">
                <a16:creationId xmlns:a16="http://schemas.microsoft.com/office/drawing/2014/main" id="{1C31AFDD-D0C8-111A-89B7-E09FCEA34CAE}"/>
              </a:ext>
            </a:extLst>
          </p:cNvPr>
          <p:cNvSpPr txBox="1"/>
          <p:nvPr/>
        </p:nvSpPr>
        <p:spPr>
          <a:xfrm>
            <a:off x="897147" y="764294"/>
            <a:ext cx="595223" cy="369332"/>
          </a:xfrm>
          <a:prstGeom prst="rect">
            <a:avLst/>
          </a:prstGeom>
          <a:noFill/>
        </p:spPr>
        <p:txBody>
          <a:bodyPr wrap="square" rtlCol="0">
            <a:spAutoFit/>
          </a:bodyPr>
          <a:lstStyle/>
          <a:p>
            <a:pPr algn="ctr"/>
            <a:r>
              <a:rPr lang="it-IT" dirty="0">
                <a:solidFill>
                  <a:schemeClr val="bg1"/>
                </a:solidFill>
              </a:rPr>
              <a:t>6</a:t>
            </a:r>
          </a:p>
        </p:txBody>
      </p:sp>
      <p:pic>
        <p:nvPicPr>
          <p:cNvPr id="10" name="Immagine 9">
            <a:extLst>
              <a:ext uri="{FF2B5EF4-FFF2-40B4-BE49-F238E27FC236}">
                <a16:creationId xmlns:a16="http://schemas.microsoft.com/office/drawing/2014/main" id="{85B751A7-9005-E128-D5CE-896163F44E16}"/>
              </a:ext>
            </a:extLst>
          </p:cNvPr>
          <p:cNvPicPr>
            <a:picLocks noChangeAspect="1"/>
          </p:cNvPicPr>
          <p:nvPr/>
        </p:nvPicPr>
        <p:blipFill>
          <a:blip r:embed="rId2"/>
          <a:stretch>
            <a:fillRect/>
          </a:stretch>
        </p:blipFill>
        <p:spPr>
          <a:xfrm>
            <a:off x="10834136" y="5819775"/>
            <a:ext cx="1357864" cy="1038225"/>
          </a:xfrm>
          <a:prstGeom prst="rect">
            <a:avLst/>
          </a:prstGeom>
          <a:ln>
            <a:noFill/>
          </a:ln>
          <a:effectLst>
            <a:softEdge rad="112500"/>
          </a:effectLst>
        </p:spPr>
      </p:pic>
    </p:spTree>
    <p:extLst>
      <p:ext uri="{BB962C8B-B14F-4D97-AF65-F5344CB8AC3E}">
        <p14:creationId xmlns:p14="http://schemas.microsoft.com/office/powerpoint/2010/main" val="2473810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3" y="746774"/>
            <a:ext cx="8911687" cy="780274"/>
          </a:xfrm>
        </p:spPr>
        <p:txBody>
          <a:bodyPr>
            <a:normAutofit/>
          </a:bodyPr>
          <a:lstStyle/>
          <a:p>
            <a:pPr algn="ctr">
              <a:lnSpc>
                <a:spcPct val="150000"/>
              </a:lnSpc>
            </a:pPr>
            <a:r>
              <a:rPr lang="it-IT" sz="2900" b="1" dirty="0">
                <a:solidFill>
                  <a:schemeClr val="tx2"/>
                </a:solidFill>
                <a:latin typeface="Bahnschrift" panose="020B0502040204020203" pitchFamily="34" charset="0"/>
              </a:rPr>
              <a:t>SELEZIONE DALLA LETTERATURA</a:t>
            </a:r>
          </a:p>
        </p:txBody>
      </p:sp>
      <p:sp>
        <p:nvSpPr>
          <p:cNvPr id="5" name="Rettangolo 4"/>
          <p:cNvSpPr/>
          <p:nvPr/>
        </p:nvSpPr>
        <p:spPr>
          <a:xfrm>
            <a:off x="2787254" y="2027663"/>
            <a:ext cx="8131477" cy="3549127"/>
          </a:xfrm>
          <a:prstGeom prst="rect">
            <a:avLst/>
          </a:prstGeom>
          <a:solidFill>
            <a:srgbClr val="2D5B6B"/>
          </a:solidFill>
          <a:ln w="15875" cap="flat" cmpd="sng" algn="ctr">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prstDash val="solid"/>
          </a:ln>
          <a:effectLst>
            <a:outerShdw blurRad="50800" dist="50800" dir="5400000" algn="ctr" rotWithShape="0">
              <a:schemeClr val="accent2">
                <a:lumMod val="40000"/>
                <a:lumOff val="60000"/>
              </a:schemeClr>
            </a:outerShdw>
          </a:effectLst>
          <a:scene3d>
            <a:camera prst="orthographicFront"/>
            <a:lightRig rig="threePt" dir="t"/>
          </a:scene3d>
          <a:sp3d>
            <a:bevelT w="114300" prst="artDeco"/>
            <a:bevelB w="114300" prst="hardEdge"/>
          </a:sp3d>
        </p:spPr>
        <p:txBody>
          <a:bodyPr rot="0" spcFirstLastPara="0" vert="horz" wrap="square" lIns="91440" tIns="45720" rIns="91440" bIns="45720" numCol="1" spcCol="0" rtlCol="0" fromWordArt="0" anchor="ctr" anchorCtr="0" forceAA="0" compatLnSpc="1">
            <a:prstTxWarp prst="textNoShape">
              <a:avLst/>
            </a:prstTxWarp>
            <a:noAutofit/>
          </a:bodyPr>
          <a:lstStyle/>
          <a:p>
            <a:pPr lvl="0" algn="ctr"/>
            <a:endParaRPr lang="en-US" sz="1100" i="1">
              <a:solidFill>
                <a:prstClr val="white"/>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US" sz="1100" b="0" i="1"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endParaRPr lang="en-US" sz="1100" i="1" dirty="0">
              <a:solidFill>
                <a:prstClr val="white"/>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CasellaDiTesto 2">
            <a:extLst>
              <a:ext uri="{FF2B5EF4-FFF2-40B4-BE49-F238E27FC236}">
                <a16:creationId xmlns:a16="http://schemas.microsoft.com/office/drawing/2014/main" id="{198219EE-376B-44E0-B491-6A12038D90F6}"/>
              </a:ext>
            </a:extLst>
          </p:cNvPr>
          <p:cNvSpPr txBox="1"/>
          <p:nvPr/>
        </p:nvSpPr>
        <p:spPr>
          <a:xfrm>
            <a:off x="4305393" y="4099324"/>
            <a:ext cx="5486743" cy="430887"/>
          </a:xfrm>
          <a:prstGeom prst="rect">
            <a:avLst/>
          </a:prstGeom>
          <a:noFill/>
        </p:spPr>
        <p:txBody>
          <a:bodyPr wrap="square" rtlCol="0">
            <a:spAutoFit/>
          </a:bodyPr>
          <a:lstStyle/>
          <a:p>
            <a:pPr algn="ctr"/>
            <a:r>
              <a:rPr lang="en-US" sz="1100" i="1" dirty="0">
                <a:solidFill>
                  <a:prstClr val="white"/>
                </a:solidFill>
                <a:latin typeface="Calibri" panose="020F0502020204030204" pitchFamily="34" charset="0"/>
                <a:cs typeface="Times New Roman" panose="02020603050405020304" pitchFamily="18" charset="0"/>
              </a:rPr>
              <a:t>Zhang L, Wang Y, Wang F, Ji K, Yang L and Li J (2026). </a:t>
            </a:r>
          </a:p>
          <a:p>
            <a:pPr algn="ctr"/>
            <a:r>
              <a:rPr lang="en-US" sz="1100" i="1" dirty="0">
                <a:solidFill>
                  <a:prstClr val="white"/>
                </a:solidFill>
                <a:latin typeface="Calibri" panose="020F0502020204030204" pitchFamily="34" charset="0"/>
                <a:cs typeface="Times New Roman" panose="02020603050405020304" pitchFamily="18" charset="0"/>
              </a:rPr>
              <a:t>Front. </a:t>
            </a:r>
            <a:r>
              <a:rPr lang="en-US" sz="1100" i="1" dirty="0" err="1">
                <a:solidFill>
                  <a:prstClr val="white"/>
                </a:solidFill>
                <a:latin typeface="Calibri" panose="020F0502020204030204" pitchFamily="34" charset="0"/>
                <a:cs typeface="Times New Roman" panose="02020603050405020304" pitchFamily="18" charset="0"/>
              </a:rPr>
              <a:t>Pharmacol</a:t>
            </a:r>
            <a:r>
              <a:rPr lang="en-US" sz="1100" i="1" dirty="0">
                <a:solidFill>
                  <a:prstClr val="white"/>
                </a:solidFill>
                <a:latin typeface="Calibri" panose="020F0502020204030204" pitchFamily="34" charset="0"/>
                <a:cs typeface="Times New Roman" panose="02020603050405020304" pitchFamily="18" charset="0"/>
              </a:rPr>
              <a:t>. 17:1852621. </a:t>
            </a:r>
            <a:r>
              <a:rPr lang="en-US" sz="1100" i="1" dirty="0" err="1">
                <a:solidFill>
                  <a:prstClr val="white"/>
                </a:solidFill>
                <a:latin typeface="Calibri" panose="020F0502020204030204" pitchFamily="34" charset="0"/>
                <a:cs typeface="Times New Roman" panose="02020603050405020304" pitchFamily="18" charset="0"/>
              </a:rPr>
              <a:t>doi</a:t>
            </a:r>
            <a:r>
              <a:rPr lang="en-US" sz="1100" i="1" dirty="0">
                <a:solidFill>
                  <a:prstClr val="white"/>
                </a:solidFill>
                <a:latin typeface="Calibri" panose="020F0502020204030204" pitchFamily="34" charset="0"/>
                <a:cs typeface="Times New Roman" panose="02020603050405020304" pitchFamily="18" charset="0"/>
              </a:rPr>
              <a:t>: 10.3389/fphar.2026.1852621</a:t>
            </a:r>
            <a:endParaRPr lang="it-IT" sz="1100" i="1" dirty="0">
              <a:solidFill>
                <a:prstClr val="white"/>
              </a:solidFill>
              <a:latin typeface="Calibri" panose="020F0502020204030204" pitchFamily="34" charset="0"/>
              <a:cs typeface="Times New Roman" panose="02020603050405020304" pitchFamily="18" charset="0"/>
            </a:endParaRPr>
          </a:p>
        </p:txBody>
      </p:sp>
      <p:sp>
        <p:nvSpPr>
          <p:cNvPr id="4" name="CasellaDiTesto 3">
            <a:extLst>
              <a:ext uri="{FF2B5EF4-FFF2-40B4-BE49-F238E27FC236}">
                <a16:creationId xmlns:a16="http://schemas.microsoft.com/office/drawing/2014/main" id="{BAD35020-288E-905D-2CFB-1D476B495489}"/>
              </a:ext>
            </a:extLst>
          </p:cNvPr>
          <p:cNvSpPr txBox="1"/>
          <p:nvPr/>
        </p:nvSpPr>
        <p:spPr>
          <a:xfrm>
            <a:off x="897147" y="764294"/>
            <a:ext cx="595223" cy="369332"/>
          </a:xfrm>
          <a:prstGeom prst="rect">
            <a:avLst/>
          </a:prstGeom>
          <a:noFill/>
        </p:spPr>
        <p:txBody>
          <a:bodyPr wrap="square" rtlCol="0">
            <a:spAutoFit/>
          </a:bodyPr>
          <a:lstStyle/>
          <a:p>
            <a:pPr algn="ctr"/>
            <a:r>
              <a:rPr lang="it-IT" dirty="0">
                <a:solidFill>
                  <a:schemeClr val="bg1"/>
                </a:solidFill>
              </a:rPr>
              <a:t>7</a:t>
            </a:r>
          </a:p>
        </p:txBody>
      </p:sp>
      <p:sp>
        <p:nvSpPr>
          <p:cNvPr id="7" name="CasellaDiTesto 6">
            <a:extLst>
              <a:ext uri="{FF2B5EF4-FFF2-40B4-BE49-F238E27FC236}">
                <a16:creationId xmlns:a16="http://schemas.microsoft.com/office/drawing/2014/main" id="{5B0F4E61-FC4E-DE57-65BD-4D29AB1014FA}"/>
              </a:ext>
            </a:extLst>
          </p:cNvPr>
          <p:cNvSpPr txBox="1"/>
          <p:nvPr/>
        </p:nvSpPr>
        <p:spPr>
          <a:xfrm>
            <a:off x="3662897" y="2828835"/>
            <a:ext cx="6771736" cy="1200329"/>
          </a:xfrm>
          <a:prstGeom prst="rect">
            <a:avLst/>
          </a:prstGeom>
          <a:noFill/>
        </p:spPr>
        <p:txBody>
          <a:bodyPr wrap="square" rtlCol="0">
            <a:spAutoFit/>
          </a:bodyPr>
          <a:lstStyle/>
          <a:p>
            <a:pPr algn="ctr"/>
            <a:r>
              <a:rPr lang="en-US" sz="2400" b="0" i="0" dirty="0">
                <a:solidFill>
                  <a:schemeClr val="bg1"/>
                </a:solidFill>
                <a:effectLst/>
                <a:latin typeface="ThinSpaceFallback"/>
              </a:rPr>
              <a:t>Muscle toxicity reports in FAERS: a disproportionality analysis with focus on rhabdomyolysis and cross-database assessment</a:t>
            </a:r>
          </a:p>
        </p:txBody>
      </p:sp>
      <p:pic>
        <p:nvPicPr>
          <p:cNvPr id="9" name="Immagine 8">
            <a:extLst>
              <a:ext uri="{FF2B5EF4-FFF2-40B4-BE49-F238E27FC236}">
                <a16:creationId xmlns:a16="http://schemas.microsoft.com/office/drawing/2014/main" id="{5CBDAC65-9D1C-1FA7-C8F7-096BD55602F2}"/>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foregroundMark x1="20448" y1="29940" x2="20448" y2="29940"/>
                        <a14:foregroundMark x1="18544" y1="25920" x2="18544" y2="25920"/>
                        <a14:foregroundMark x1="18944" y1="58360" x2="18944" y2="58360"/>
                        <a14:foregroundMark x1="19248" y1="59120" x2="19248" y2="59120"/>
                        <a14:foregroundMark x1="15424" y1="62140" x2="15424" y2="62140"/>
                        <a14:foregroundMark x1="15712" y1="61760" x2="15712" y2="61760"/>
                        <a14:foregroundMark x1="15712" y1="60620" x2="15712" y2="60620"/>
                        <a14:foregroundMark x1="15712" y1="61880" x2="15712" y2="61880"/>
                        <a14:foregroundMark x1="15312" y1="60000" x2="15312" y2="60000"/>
                        <a14:foregroundMark x1="15312" y1="60260" x2="15312" y2="60260"/>
                        <a14:foregroundMark x1="14912" y1="60260" x2="14912" y2="60260"/>
                        <a14:foregroundMark x1="14912" y1="60260" x2="14912" y2="60260"/>
                        <a14:foregroundMark x1="14912" y1="60260" x2="14912" y2="60260"/>
                        <a14:foregroundMark x1="14912" y1="59880" x2="14912" y2="59880"/>
                        <a14:foregroundMark x1="14912" y1="59880" x2="14912" y2="59880"/>
                        <a14:foregroundMark x1="14912" y1="59880" x2="14912" y2="59880"/>
                        <a14:foregroundMark x1="14912" y1="59880" x2="14912" y2="59880"/>
                        <a14:foregroundMark x1="14912" y1="59880" x2="14912" y2="59880"/>
                        <a14:foregroundMark x1="14912" y1="59880" x2="14912" y2="59880"/>
                        <a14:foregroundMark x1="14912" y1="59880" x2="14912" y2="59880"/>
                        <a14:foregroundMark x1="14912" y1="59880" x2="14912" y2="59880"/>
                        <a14:foregroundMark x1="83136" y1="72840" x2="83136" y2="72840"/>
                        <a14:foregroundMark x1="82640" y1="67160" x2="82640" y2="67160"/>
                        <a14:foregroundMark x1="82640" y1="67160" x2="82640" y2="67160"/>
                        <a14:foregroundMark x1="85664" y1="65280" x2="85664" y2="65280"/>
                        <a14:foregroundMark x1="80016" y1="61380" x2="80016" y2="61380"/>
                        <a14:foregroundMark x1="78416" y1="56220" x2="78416" y2="56220"/>
                        <a14:foregroundMark x1="77904" y1="53200" x2="77904" y2="53200"/>
                        <a14:foregroundMark x1="77904" y1="52200" x2="77904" y2="52200"/>
                        <a14:foregroundMark x1="39664" y1="52840" x2="39664" y2="52840"/>
                        <a14:foregroundMark x1="38960" y1="56100" x2="38960" y2="56100"/>
                        <a14:foregroundMark x1="41984" y1="61760" x2="41984" y2="61760"/>
                        <a14:foregroundMark x1="44400" y1="68940" x2="44400" y2="68940"/>
                        <a14:foregroundMark x1="42896" y1="72580" x2="42896" y2="72580"/>
                        <a14:foregroundMark x1="44096" y1="75720" x2="44096" y2="75720"/>
                        <a14:foregroundMark x1="50832" y1="69300" x2="50832" y2="69300"/>
                        <a14:foregroundMark x1="43488" y1="57360" x2="43488" y2="57360"/>
                        <a14:foregroundMark x1="47616" y1="50440" x2="47616" y2="50440"/>
                        <a14:foregroundMark x1="49728" y1="51060" x2="49728" y2="51060"/>
                        <a14:foregroundMark x1="49728" y1="51060" x2="49728" y2="51060"/>
                        <a14:foregroundMark x1="49728" y1="51060" x2="49728" y2="51060"/>
                        <a14:foregroundMark x1="49728" y1="51060" x2="49728" y2="51060"/>
                        <a14:foregroundMark x1="49728" y1="51060" x2="49728" y2="51060"/>
                        <a14:foregroundMark x1="49728" y1="51060" x2="49728" y2="51060"/>
                        <a14:foregroundMark x1="49728" y1="51060" x2="49728" y2="51060"/>
                        <a14:foregroundMark x1="50240" y1="51320" x2="50240" y2="51320"/>
                        <a14:foregroundMark x1="50240" y1="51320" x2="50240" y2="51320"/>
                        <a14:foregroundMark x1="50240" y1="51320" x2="50240" y2="51320"/>
                        <a14:foregroundMark x1="50240" y1="51320" x2="50240" y2="51320"/>
                        <a14:foregroundMark x1="50240" y1="51320" x2="50240" y2="51320"/>
                        <a14:foregroundMark x1="41984" y1="50180" x2="41984" y2="50180"/>
                        <a14:foregroundMark x1="39968" y1="48680" x2="39968" y2="48680"/>
                        <a14:foregroundMark x1="39776" y1="47800" x2="39776" y2="47800"/>
                        <a14:foregroundMark x1="40272" y1="52080" x2="40272" y2="52080"/>
                        <a14:foregroundMark x1="41376" y1="56480" x2="41376" y2="56480"/>
                        <a14:foregroundMark x1="41488" y1="62520" x2="41488" y2="62520"/>
                        <a14:foregroundMark x1="41888" y1="69820" x2="41888" y2="69820"/>
                        <a14:foregroundMark x1="41376" y1="73720" x2="41376" y2="73720"/>
                        <a14:foregroundMark x1="40976" y1="68060" x2="40976" y2="68060"/>
                        <a14:foregroundMark x1="37056" y1="71700" x2="37056" y2="71700"/>
                        <a14:foregroundMark x1="38768" y1="72460" x2="38768" y2="72460"/>
                        <a14:foregroundMark x1="41488" y1="63520" x2="41488" y2="63520"/>
                        <a14:foregroundMark x1="41680" y1="58620" x2="41680" y2="58620"/>
                        <a14:foregroundMark x1="39776" y1="62900" x2="39776" y2="62900"/>
                        <a14:foregroundMark x1="39776" y1="62900" x2="39776" y2="62900"/>
                        <a14:foregroundMark x1="40368" y1="69440" x2="40368" y2="71700"/>
                        <a14:foregroundMark x1="40368" y1="71700" x2="40368" y2="71700"/>
                        <a14:foregroundMark x1="40272" y1="72320" x2="40272" y2="71580"/>
                        <a14:foregroundMark x1="40272" y1="68940" x2="40272" y2="68940"/>
                        <a14:foregroundMark x1="40272" y1="68180" x2="40272" y2="68180"/>
                        <a14:foregroundMark x1="40272" y1="68180" x2="37360" y2="42900"/>
                        <a14:foregroundMark x1="37760" y1="47040" x2="47712" y2="77980"/>
                        <a14:foregroundMark x1="47712" y1="77980" x2="47712" y2="77980"/>
                        <a14:foregroundMark x1="48624" y1="51820" x2="48624" y2="51820"/>
                        <a14:foregroundMark x1="48624" y1="51580" x2="48624" y2="51580"/>
                        <a14:foregroundMark x1="48624" y1="50820" x2="48624" y2="50820"/>
                        <a14:foregroundMark x1="48832" y1="50320" x2="48832" y2="50320"/>
                        <a14:foregroundMark x1="48832" y1="49820" x2="48832" y2="49820"/>
                        <a14:foregroundMark x1="48832" y1="49820" x2="48832" y2="49820"/>
                        <a14:foregroundMark x1="49328" y1="49560" x2="49328" y2="49560"/>
                        <a14:foregroundMark x1="49328" y1="49560" x2="49328" y2="49560"/>
                        <a14:foregroundMark x1="49328" y1="49560" x2="49328" y2="49560"/>
                        <a14:foregroundMark x1="49328" y1="49560" x2="49328" y2="49560"/>
                        <a14:foregroundMark x1="49328" y1="49560" x2="49328" y2="49560"/>
                        <a14:foregroundMark x1="49536" y1="49560" x2="49536" y2="49560"/>
                        <a14:foregroundMark x1="49632" y1="49560" x2="49632" y2="49560"/>
                        <a14:foregroundMark x1="50240" y1="49940" x2="50240" y2="49940"/>
                        <a14:foregroundMark x1="51440" y1="49680" x2="51248" y2="50820"/>
                        <a14:foregroundMark x1="36656" y1="56980" x2="36656" y2="56980"/>
                        <a14:foregroundMark x1="37360" y1="52580" x2="37360" y2="52580"/>
                        <a14:foregroundMark x1="53152" y1="50940" x2="53152" y2="50940"/>
                        <a14:foregroundMark x1="56064" y1="45040" x2="56064" y2="45040"/>
                        <a14:foregroundMark x1="55968" y1="44160" x2="55968" y2="44160"/>
                        <a14:foregroundMark x1="54656" y1="46420" x2="54656" y2="46420"/>
                        <a14:foregroundMark x1="52240" y1="50320" x2="52240" y2="50320"/>
                        <a14:foregroundMark x1="52352" y1="51440" x2="52352" y2="51440"/>
                        <a14:foregroundMark x1="53760" y1="52960" x2="53760" y2="52960"/>
                        <a14:foregroundMark x1="55168" y1="48300" x2="55168" y2="48300"/>
                        <a14:foregroundMark x1="48016" y1="60000" x2="48016" y2="60000"/>
                        <a14:foregroundMark x1="49232" y1="63400" x2="49232" y2="63400"/>
                        <a14:foregroundMark x1="48928" y1="66540" x2="48928" y2="66540"/>
                        <a14:foregroundMark x1="48928" y1="69820" x2="48928" y2="69820"/>
                        <a14:foregroundMark x1="48928" y1="73460" x2="48928" y2="73460"/>
                        <a14:foregroundMark x1="48224" y1="54840" x2="48224" y2="54840"/>
                        <a14:foregroundMark x1="48128" y1="53340" x2="48128" y2="53340"/>
                        <a14:foregroundMark x1="47824" y1="52960" x2="47824" y2="52960"/>
                        <a14:foregroundMark x1="48320" y1="61640" x2="48320" y2="61640"/>
                        <a14:foregroundMark x1="48720" y1="62640" x2="48720" y2="62640"/>
                        <a14:foregroundMark x1="49024" y1="64900" x2="49024" y2="64900"/>
                        <a14:foregroundMark x1="49536" y1="67920" x2="49536" y2="67920"/>
                        <a14:foregroundMark x1="49328" y1="71580" x2="49328" y2="71580"/>
                        <a14:foregroundMark x1="49936" y1="73720" x2="49936" y2="73720"/>
                        <a14:foregroundMark x1="80016" y1="63400" x2="80016" y2="63400"/>
                        <a14:foregroundMark x1="78608" y1="66540" x2="78608" y2="66540"/>
                        <a14:foregroundMark x1="78416" y1="68420" x2="78416" y2="68420"/>
                        <a14:foregroundMark x1="77104" y1="70320" x2="77104" y2="70320"/>
                        <a14:foregroundMark x1="76704" y1="71200" x2="76704" y2="71200"/>
                        <a14:foregroundMark x1="76704" y1="71440" x2="76704" y2="71440"/>
                        <a14:foregroundMark x1="76400" y1="69440" x2="76400" y2="69440"/>
                        <a14:foregroundMark x1="38768" y1="55100" x2="38768" y2="55100"/>
                        <a14:foregroundMark x1="37952" y1="55100" x2="37952" y2="55100"/>
                        <a14:foregroundMark x1="36656" y1="54080" x2="36656" y2="54080"/>
                        <a14:foregroundMark x1="36240" y1="53840" x2="36240" y2="53840"/>
                        <a14:foregroundMark x1="36048" y1="55840" x2="36048" y2="55840"/>
                        <a14:foregroundMark x1="35344" y1="58500" x2="35344" y2="58500"/>
                        <a14:foregroundMark x1="36448" y1="60120" x2="36448" y2="60120"/>
                        <a14:foregroundMark x1="38768" y1="58360" x2="38768" y2="58360"/>
                        <a14:foregroundMark x1="36752" y1="57620" x2="36752" y2="57620"/>
                        <a14:foregroundMark x1="36352" y1="56220" x2="36352" y2="56220"/>
                        <a14:foregroundMark x1="36656" y1="53840" x2="36656" y2="53840"/>
                        <a14:foregroundMark x1="36544" y1="52840" x2="36544" y2="52840"/>
                        <a14:foregroundMark x1="79920" y1="61500" x2="79920" y2="61500"/>
                        <a14:foregroundMark x1="81232" y1="62020" x2="81232" y2="62020"/>
                        <a14:foregroundMark x1="81328" y1="62760" x2="81328" y2="62760"/>
                        <a14:foregroundMark x1="81632" y1="64280" x2="81632" y2="64280"/>
                        <a14:foregroundMark x1="81424" y1="61640" x2="81424" y2="61640"/>
                        <a14:foregroundMark x1="76896" y1="55220" x2="76896" y2="55220"/>
                        <a14:foregroundMark x1="75600" y1="53840" x2="75600" y2="53840"/>
                        <a14:foregroundMark x1="75792" y1="52580" x2="75792" y2="52580"/>
                        <a14:foregroundMark x1="75296" y1="62260" x2="75296" y2="62260"/>
                        <a14:foregroundMark x1="75392" y1="63520" x2="75392" y2="63520"/>
                        <a14:foregroundMark x1="85360" y1="68560" x2="85360" y2="68560"/>
                        <a14:foregroundMark x1="86256" y1="69440" x2="86256" y2="69440"/>
                        <a14:foregroundMark x1="80016" y1="78240" x2="80016" y2="78240"/>
                        <a14:foregroundMark x1="78816" y1="79620" x2="78816" y2="79620"/>
                        <a14:foregroundMark x1="21552" y1="37740" x2="21552" y2="37740"/>
                        <a14:foregroundMark x1="22256" y1="31580" x2="22256" y2="31580"/>
                        <a14:foregroundMark x1="19952" y1="25280" x2="19952" y2="25280"/>
                        <a14:foregroundMark x1="16224" y1="27160" x2="16224" y2="27160"/>
                        <a14:foregroundMark x1="16720" y1="31320" x2="16720" y2="31320"/>
                        <a14:foregroundMark x1="18128" y1="34220" x2="18128" y2="34220"/>
                        <a14:foregroundMark x1="15520" y1="30700" x2="15520" y2="30700"/>
                        <a14:foregroundMark x1="17024" y1="56860" x2="17024" y2="56860"/>
                        <a14:foregroundMark x1="11792" y1="60500" x2="11792" y2="60500"/>
                        <a14:foregroundMark x1="12704" y1="65920" x2="12704" y2="65920"/>
                        <a14:foregroundMark x1="18640" y1="65780" x2="18640" y2="65780"/>
                        <a14:foregroundMark x1="11088" y1="57860" x2="11088" y2="57860"/>
                        <a14:foregroundMark x1="11392" y1="57360" x2="11392" y2="57360"/>
                        <a14:foregroundMark x1="13408" y1="56220" x2="13408" y2="56220"/>
                        <a14:foregroundMark x1="10784" y1="61380" x2="10784" y2="61380"/>
                        <a14:foregroundMark x1="17632" y1="61500" x2="17632" y2="61500"/>
                        <a14:foregroundMark x1="16832" y1="62140" x2="16832" y2="62140"/>
                        <a14:foregroundMark x1="17120" y1="61880" x2="17120" y2="61880"/>
                        <a14:foregroundMark x1="18336" y1="61640" x2="18336" y2="61640"/>
                        <a14:foregroundMark x1="16624" y1="62020" x2="16624" y2="62020"/>
                        <a14:foregroundMark x1="17616" y1="61940" x2="17616" y2="61940"/>
                        <a14:foregroundMark x1="27952" y1="30980" x2="27952" y2="30980"/>
                        <a14:foregroundMark x1="13440" y1="38120" x2="13440" y2="38120"/>
                        <a14:foregroundMark x1="11952" y1="39660" x2="11952" y2="39660"/>
                        <a14:foregroundMark x1="10944" y1="29800" x2="10944" y2="29800"/>
                      </a14:backgroundRemoval>
                    </a14:imgEffect>
                  </a14:imgLayer>
                </a14:imgProps>
              </a:ext>
            </a:extLst>
          </a:blip>
          <a:stretch>
            <a:fillRect/>
          </a:stretch>
        </p:blipFill>
        <p:spPr>
          <a:xfrm>
            <a:off x="10065304" y="5232399"/>
            <a:ext cx="2323546" cy="1858837"/>
          </a:xfrm>
          <a:prstGeom prst="rect">
            <a:avLst/>
          </a:prstGeom>
        </p:spPr>
      </p:pic>
      <p:sp>
        <p:nvSpPr>
          <p:cNvPr id="8" name="CasellaDiTesto 7">
            <a:extLst>
              <a:ext uri="{FF2B5EF4-FFF2-40B4-BE49-F238E27FC236}">
                <a16:creationId xmlns:a16="http://schemas.microsoft.com/office/drawing/2014/main" id="{3D806AC0-5307-A595-9FD8-6FEE88789AA0}"/>
              </a:ext>
            </a:extLst>
          </p:cNvPr>
          <p:cNvSpPr txBox="1"/>
          <p:nvPr/>
        </p:nvSpPr>
        <p:spPr>
          <a:xfrm>
            <a:off x="3755462" y="4992526"/>
            <a:ext cx="6195060" cy="276999"/>
          </a:xfrm>
          <a:prstGeom prst="rect">
            <a:avLst/>
          </a:prstGeom>
          <a:noFill/>
        </p:spPr>
        <p:txBody>
          <a:bodyPr wrap="square">
            <a:spAutoFit/>
          </a:bodyPr>
          <a:lstStyle/>
          <a:p>
            <a:pPr algn="ctr"/>
            <a:r>
              <a:rPr lang="it-IT" sz="1200" b="0" i="0" u="none" strike="noStrike" baseline="0" dirty="0">
                <a:solidFill>
                  <a:schemeClr val="bg1"/>
                </a:solidFill>
                <a:latin typeface="Century Gothic" panose="020B0502020202020204" pitchFamily="34" charset="0"/>
              </a:rPr>
              <a:t>A cura di Daniele De Santis</a:t>
            </a:r>
            <a:endParaRPr lang="it-IT" sz="1200" dirty="0">
              <a:solidFill>
                <a:schemeClr val="bg1"/>
              </a:solidFill>
            </a:endParaRPr>
          </a:p>
        </p:txBody>
      </p:sp>
    </p:spTree>
    <p:extLst>
      <p:ext uri="{BB962C8B-B14F-4D97-AF65-F5344CB8AC3E}">
        <p14:creationId xmlns:p14="http://schemas.microsoft.com/office/powerpoint/2010/main" val="1144345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40DF26-2234-4581-9A8B-61A3353DBED6}"/>
              </a:ext>
            </a:extLst>
          </p:cNvPr>
          <p:cNvSpPr>
            <a:spLocks noGrp="1"/>
          </p:cNvSpPr>
          <p:nvPr>
            <p:ph type="title"/>
          </p:nvPr>
        </p:nvSpPr>
        <p:spPr/>
        <p:txBody>
          <a:bodyPr/>
          <a:lstStyle/>
          <a:p>
            <a:r>
              <a:rPr lang="it-IT" dirty="0"/>
              <a:t>Glossario</a:t>
            </a:r>
          </a:p>
        </p:txBody>
      </p:sp>
      <p:sp>
        <p:nvSpPr>
          <p:cNvPr id="3" name="Segnaposto contenuto 2">
            <a:extLst>
              <a:ext uri="{FF2B5EF4-FFF2-40B4-BE49-F238E27FC236}">
                <a16:creationId xmlns:a16="http://schemas.microsoft.com/office/drawing/2014/main" id="{70155629-72EF-4E24-B3DC-443FF3BD69B3}"/>
              </a:ext>
            </a:extLst>
          </p:cNvPr>
          <p:cNvSpPr>
            <a:spLocks noGrp="1"/>
          </p:cNvSpPr>
          <p:nvPr>
            <p:ph idx="1"/>
          </p:nvPr>
        </p:nvSpPr>
        <p:spPr>
          <a:xfrm>
            <a:off x="2589212" y="1645919"/>
            <a:ext cx="8470674" cy="4284617"/>
          </a:xfrm>
        </p:spPr>
        <p:txBody>
          <a:bodyPr>
            <a:normAutofit fontScale="85000" lnSpcReduction="10000"/>
          </a:bodyPr>
          <a:lstStyle/>
          <a:p>
            <a:pPr algn="just">
              <a:lnSpc>
                <a:spcPct val="120000"/>
              </a:lnSpc>
            </a:pPr>
            <a:r>
              <a:rPr lang="it-IT" sz="1600" dirty="0">
                <a:solidFill>
                  <a:srgbClr val="5B6B87"/>
                </a:solidFill>
                <a:latin typeface="Times New Roman" panose="02020603050405020304" pitchFamily="18" charset="0"/>
                <a:ea typeface="Calibri" pitchFamily="34" charset="-122"/>
                <a:cs typeface="Times New Roman" panose="02020603050405020304" pitchFamily="18" charset="0"/>
              </a:rPr>
              <a:t>ROR (R</a:t>
            </a:r>
            <a:r>
              <a:rPr lang="it-IT" sz="1700" dirty="0">
                <a:solidFill>
                  <a:srgbClr val="5B6B87"/>
                </a:solidFill>
                <a:latin typeface="Times New Roman" panose="02020603050405020304" pitchFamily="18" charset="0"/>
                <a:ea typeface="Calibri" pitchFamily="34" charset="-122"/>
                <a:cs typeface="Times New Roman" panose="02020603050405020304" pitchFamily="18" charset="0"/>
              </a:rPr>
              <a:t>eporting </a:t>
            </a:r>
            <a:r>
              <a:rPr lang="it-IT" sz="1700" dirty="0" err="1">
                <a:solidFill>
                  <a:srgbClr val="5B6B87"/>
                </a:solidFill>
                <a:latin typeface="Times New Roman" panose="02020603050405020304" pitchFamily="18" charset="0"/>
                <a:ea typeface="Calibri" pitchFamily="34" charset="-122"/>
                <a:cs typeface="Times New Roman" panose="02020603050405020304" pitchFamily="18" charset="0"/>
              </a:rPr>
              <a:t>Odds</a:t>
            </a:r>
            <a:r>
              <a:rPr lang="it-IT" sz="1700" dirty="0">
                <a:solidFill>
                  <a:srgbClr val="5B6B87"/>
                </a:solidFill>
                <a:latin typeface="Times New Roman" panose="02020603050405020304" pitchFamily="18" charset="0"/>
                <a:ea typeface="Calibri" pitchFamily="34" charset="-122"/>
                <a:cs typeface="Times New Roman" panose="02020603050405020304" pitchFamily="18" charset="0"/>
              </a:rPr>
              <a:t> Ratio): il metodo ROR valuta la probabilità di un evento avverso segnalato per un farmaco specifico rispetto alla </a:t>
            </a:r>
            <a:r>
              <a:rPr lang="it-IT" sz="1600" dirty="0">
                <a:solidFill>
                  <a:srgbClr val="5B6B87"/>
                </a:solidFill>
                <a:latin typeface="Times New Roman" panose="02020603050405020304" pitchFamily="18" charset="0"/>
                <a:ea typeface="Calibri" pitchFamily="34" charset="-122"/>
                <a:cs typeface="Times New Roman" panose="02020603050405020304" pitchFamily="18" charset="0"/>
              </a:rPr>
              <a:t>probabilità dello stesso evento con tutti gli altri farmaci. Un segnale </a:t>
            </a:r>
            <a:r>
              <a:rPr lang="it-IT" sz="1700" dirty="0">
                <a:solidFill>
                  <a:srgbClr val="5B6B87"/>
                </a:solidFill>
                <a:latin typeface="Times New Roman" panose="02020603050405020304" pitchFamily="18" charset="0"/>
                <a:ea typeface="Calibri" pitchFamily="34" charset="-122"/>
                <a:cs typeface="Times New Roman" panose="02020603050405020304" pitchFamily="18" charset="0"/>
              </a:rPr>
              <a:t>è considerato positivo se il numero di segnalazioni (un valore) è ≥ 3 e il limite inferiore dell'intervallo di confidenza al 95% (CI) per il ROR è &gt; 1.</a:t>
            </a:r>
          </a:p>
          <a:p>
            <a:pPr algn="just">
              <a:lnSpc>
                <a:spcPct val="120000"/>
              </a:lnSpc>
            </a:pPr>
            <a:r>
              <a:rPr lang="it-IT" sz="1700" dirty="0">
                <a:solidFill>
                  <a:srgbClr val="5B6B87"/>
                </a:solidFill>
                <a:latin typeface="Times New Roman" panose="02020603050405020304" pitchFamily="18" charset="0"/>
                <a:ea typeface="Calibri" pitchFamily="34" charset="-122"/>
                <a:cs typeface="Times New Roman" panose="02020603050405020304" pitchFamily="18" charset="0"/>
              </a:rPr>
              <a:t>PRR (</a:t>
            </a:r>
            <a:r>
              <a:rPr lang="it-IT" sz="1700" dirty="0" err="1">
                <a:solidFill>
                  <a:srgbClr val="5B6B87"/>
                </a:solidFill>
                <a:latin typeface="Times New Roman" panose="02020603050405020304" pitchFamily="18" charset="0"/>
                <a:ea typeface="Calibri" pitchFamily="34" charset="-122"/>
                <a:cs typeface="Times New Roman" panose="02020603050405020304" pitchFamily="18" charset="0"/>
              </a:rPr>
              <a:t>Proportional</a:t>
            </a:r>
            <a:r>
              <a:rPr lang="it-IT" sz="1700" dirty="0">
                <a:solidFill>
                  <a:srgbClr val="5B6B87"/>
                </a:solidFill>
                <a:latin typeface="Times New Roman" panose="02020603050405020304" pitchFamily="18" charset="0"/>
                <a:ea typeface="Calibri" pitchFamily="34" charset="-122"/>
                <a:cs typeface="Times New Roman" panose="02020603050405020304" pitchFamily="18" charset="0"/>
              </a:rPr>
              <a:t> Reporting Ratio):  il metodo PRR confronta la proporzione di uno specifico evento avverso per un farmaco con la proporzione dello stesso evento per tutti gli altri farmaci. Un segnale viene rilevato quando il numero di segnalazioni (un valore) è ≥ 3, la statistica del chi-quadrato ( χ2) &gt; 4 e il valore PRR &gt; 2</a:t>
            </a:r>
          </a:p>
          <a:p>
            <a:pPr algn="just">
              <a:lnSpc>
                <a:spcPct val="120000"/>
              </a:lnSpc>
            </a:pPr>
            <a:r>
              <a:rPr lang="it-IT" sz="1700" dirty="0">
                <a:solidFill>
                  <a:srgbClr val="5B6B87"/>
                </a:solidFill>
                <a:latin typeface="Times New Roman" panose="02020603050405020304" pitchFamily="18" charset="0"/>
                <a:ea typeface="Calibri" pitchFamily="34" charset="-122"/>
                <a:cs typeface="Times New Roman" panose="02020603050405020304" pitchFamily="18" charset="0"/>
              </a:rPr>
              <a:t>BCPNN (</a:t>
            </a:r>
            <a:r>
              <a:rPr lang="it-IT" sz="1700" dirty="0" err="1">
                <a:solidFill>
                  <a:srgbClr val="5B6B87"/>
                </a:solidFill>
                <a:latin typeface="Times New Roman" panose="02020603050405020304" pitchFamily="18" charset="0"/>
                <a:ea typeface="Calibri" pitchFamily="34" charset="-122"/>
                <a:cs typeface="Times New Roman" panose="02020603050405020304" pitchFamily="18" charset="0"/>
              </a:rPr>
              <a:t>Bayesian</a:t>
            </a:r>
            <a:r>
              <a:rPr lang="it-IT" sz="1700" dirty="0">
                <a:solidFill>
                  <a:srgbClr val="5B6B87"/>
                </a:solidFill>
                <a:latin typeface="Times New Roman" panose="02020603050405020304" pitchFamily="18" charset="0"/>
                <a:ea typeface="Calibri" pitchFamily="34" charset="-122"/>
                <a:cs typeface="Times New Roman" panose="02020603050405020304" pitchFamily="18" charset="0"/>
              </a:rPr>
              <a:t> Confidence </a:t>
            </a:r>
            <a:r>
              <a:rPr lang="it-IT" sz="1700" dirty="0" err="1">
                <a:solidFill>
                  <a:srgbClr val="5B6B87"/>
                </a:solidFill>
                <a:latin typeface="Times New Roman" panose="02020603050405020304" pitchFamily="18" charset="0"/>
                <a:ea typeface="Calibri" pitchFamily="34" charset="-122"/>
                <a:cs typeface="Times New Roman" panose="02020603050405020304" pitchFamily="18" charset="0"/>
              </a:rPr>
              <a:t>Propagation</a:t>
            </a:r>
            <a:r>
              <a:rPr lang="it-IT" sz="1700" dirty="0">
                <a:solidFill>
                  <a:srgbClr val="5B6B87"/>
                </a:solidFill>
                <a:latin typeface="Times New Roman" panose="02020603050405020304" pitchFamily="18" charset="0"/>
                <a:ea typeface="Calibri" pitchFamily="34" charset="-122"/>
                <a:cs typeface="Times New Roman" panose="02020603050405020304" pitchFamily="18" charset="0"/>
              </a:rPr>
              <a:t> </a:t>
            </a:r>
            <a:r>
              <a:rPr lang="it-IT" sz="1700" dirty="0" err="1">
                <a:solidFill>
                  <a:srgbClr val="5B6B87"/>
                </a:solidFill>
                <a:latin typeface="Times New Roman" panose="02020603050405020304" pitchFamily="18" charset="0"/>
                <a:ea typeface="Calibri" pitchFamily="34" charset="-122"/>
                <a:cs typeface="Times New Roman" panose="02020603050405020304" pitchFamily="18" charset="0"/>
              </a:rPr>
              <a:t>Neural</a:t>
            </a:r>
            <a:r>
              <a:rPr lang="it-IT" sz="1700" dirty="0">
                <a:solidFill>
                  <a:srgbClr val="5B6B87"/>
                </a:solidFill>
                <a:latin typeface="Times New Roman" panose="02020603050405020304" pitchFamily="18" charset="0"/>
                <a:ea typeface="Calibri" pitchFamily="34" charset="-122"/>
                <a:cs typeface="Times New Roman" panose="02020603050405020304" pitchFamily="18" charset="0"/>
              </a:rPr>
              <a:t> Network): il metodo BCPNN utilizza l'inferenza </a:t>
            </a:r>
            <a:r>
              <a:rPr lang="it-IT" sz="1700" dirty="0" err="1">
                <a:solidFill>
                  <a:srgbClr val="5B6B87"/>
                </a:solidFill>
                <a:latin typeface="Times New Roman" panose="02020603050405020304" pitchFamily="18" charset="0"/>
                <a:ea typeface="Calibri" pitchFamily="34" charset="-122"/>
                <a:cs typeface="Times New Roman" panose="02020603050405020304" pitchFamily="18" charset="0"/>
              </a:rPr>
              <a:t>bayesiana</a:t>
            </a:r>
            <a:r>
              <a:rPr lang="it-IT" sz="1700" dirty="0">
                <a:solidFill>
                  <a:srgbClr val="5B6B87"/>
                </a:solidFill>
                <a:latin typeface="Times New Roman" panose="02020603050405020304" pitchFamily="18" charset="0"/>
                <a:ea typeface="Calibri" pitchFamily="34" charset="-122"/>
                <a:cs typeface="Times New Roman" panose="02020603050405020304" pitchFamily="18" charset="0"/>
              </a:rPr>
              <a:t> per calcolare l’intervallo di confidenza (IC); un segnale è considerato significativo se il limite inferiore dell'IC al 95% (IC025) è maggiore di 0 e il numero di segnalazioni ( un valore) ≥3</a:t>
            </a:r>
          </a:p>
          <a:p>
            <a:pPr algn="just">
              <a:lnSpc>
                <a:spcPct val="120000"/>
              </a:lnSpc>
            </a:pPr>
            <a:r>
              <a:rPr lang="it-IT" sz="1700" dirty="0">
                <a:solidFill>
                  <a:srgbClr val="5B6B87"/>
                </a:solidFill>
                <a:latin typeface="Times New Roman" panose="02020603050405020304" pitchFamily="18" charset="0"/>
                <a:ea typeface="Calibri" pitchFamily="34" charset="-122"/>
                <a:cs typeface="Times New Roman" panose="02020603050405020304" pitchFamily="18" charset="0"/>
              </a:rPr>
              <a:t>PT </a:t>
            </a:r>
            <a:r>
              <a:rPr lang="it-IT" sz="1700" dirty="0" err="1">
                <a:solidFill>
                  <a:srgbClr val="5B6B87"/>
                </a:solidFill>
                <a:latin typeface="Times New Roman" panose="02020603050405020304" pitchFamily="18" charset="0"/>
                <a:ea typeface="Calibri" pitchFamily="34" charset="-122"/>
                <a:cs typeface="Times New Roman" panose="02020603050405020304" pitchFamily="18" charset="0"/>
              </a:rPr>
              <a:t>MedDRA</a:t>
            </a:r>
            <a:r>
              <a:rPr lang="it-IT" sz="1700" dirty="0">
                <a:solidFill>
                  <a:srgbClr val="5B6B87"/>
                </a:solidFill>
                <a:latin typeface="Times New Roman" panose="02020603050405020304" pitchFamily="18" charset="0"/>
                <a:ea typeface="Calibri" pitchFamily="34" charset="-122"/>
                <a:cs typeface="Times New Roman" panose="02020603050405020304" pitchFamily="18" charset="0"/>
              </a:rPr>
              <a:t> (</a:t>
            </a:r>
            <a:r>
              <a:rPr lang="it-IT" sz="1700" dirty="0" err="1">
                <a:solidFill>
                  <a:srgbClr val="5B6B87"/>
                </a:solidFill>
                <a:latin typeface="Times New Roman" panose="02020603050405020304" pitchFamily="18" charset="0"/>
                <a:ea typeface="Calibri" pitchFamily="34" charset="-122"/>
                <a:cs typeface="Times New Roman" panose="02020603050405020304" pitchFamily="18" charset="0"/>
              </a:rPr>
              <a:t>Preferred</a:t>
            </a:r>
            <a:r>
              <a:rPr lang="it-IT" sz="1700" dirty="0">
                <a:solidFill>
                  <a:srgbClr val="5B6B87"/>
                </a:solidFill>
                <a:latin typeface="Times New Roman" panose="02020603050405020304" pitchFamily="18" charset="0"/>
                <a:ea typeface="Calibri" pitchFamily="34" charset="-122"/>
                <a:cs typeface="Times New Roman" panose="02020603050405020304" pitchFamily="18" charset="0"/>
              </a:rPr>
              <a:t> </a:t>
            </a:r>
            <a:r>
              <a:rPr lang="it-IT" sz="1700" dirty="0" err="1">
                <a:solidFill>
                  <a:srgbClr val="5B6B87"/>
                </a:solidFill>
                <a:latin typeface="Times New Roman" panose="02020603050405020304" pitchFamily="18" charset="0"/>
                <a:ea typeface="Calibri" pitchFamily="34" charset="-122"/>
                <a:cs typeface="Times New Roman" panose="02020603050405020304" pitchFamily="18" charset="0"/>
              </a:rPr>
              <a:t>Term</a:t>
            </a:r>
            <a:r>
              <a:rPr lang="it-IT" sz="1700" dirty="0">
                <a:solidFill>
                  <a:srgbClr val="5B6B87"/>
                </a:solidFill>
                <a:latin typeface="Times New Roman" panose="02020603050405020304" pitchFamily="18" charset="0"/>
                <a:ea typeface="Calibri" pitchFamily="34" charset="-122"/>
                <a:cs typeface="Times New Roman" panose="02020603050405020304" pitchFamily="18" charset="0"/>
              </a:rPr>
              <a:t> </a:t>
            </a:r>
            <a:r>
              <a:rPr lang="it-IT" sz="1700" dirty="0" err="1">
                <a:solidFill>
                  <a:srgbClr val="5B6B87"/>
                </a:solidFill>
                <a:latin typeface="Times New Roman" panose="02020603050405020304" pitchFamily="18" charset="0"/>
                <a:ea typeface="Calibri" pitchFamily="34" charset="-122"/>
                <a:cs typeface="Times New Roman" panose="02020603050405020304" pitchFamily="18" charset="0"/>
              </a:rPr>
              <a:t>Medical</a:t>
            </a:r>
            <a:r>
              <a:rPr lang="it-IT" sz="1700" dirty="0">
                <a:solidFill>
                  <a:srgbClr val="5B6B87"/>
                </a:solidFill>
                <a:latin typeface="Times New Roman" panose="02020603050405020304" pitchFamily="18" charset="0"/>
                <a:ea typeface="Calibri" pitchFamily="34" charset="-122"/>
                <a:cs typeface="Times New Roman" panose="02020603050405020304" pitchFamily="18" charset="0"/>
              </a:rPr>
              <a:t> Dictionary for </a:t>
            </a:r>
            <a:r>
              <a:rPr lang="it-IT" sz="1700" dirty="0" err="1">
                <a:solidFill>
                  <a:srgbClr val="5B6B87"/>
                </a:solidFill>
                <a:latin typeface="Times New Roman" panose="02020603050405020304" pitchFamily="18" charset="0"/>
                <a:ea typeface="Calibri" pitchFamily="34" charset="-122"/>
                <a:cs typeface="Times New Roman" panose="02020603050405020304" pitchFamily="18" charset="0"/>
              </a:rPr>
              <a:t>Regulatory</a:t>
            </a:r>
            <a:r>
              <a:rPr lang="it-IT" sz="1700" dirty="0">
                <a:solidFill>
                  <a:srgbClr val="5B6B87"/>
                </a:solidFill>
                <a:latin typeface="Times New Roman" panose="02020603050405020304" pitchFamily="18" charset="0"/>
                <a:ea typeface="Calibri" pitchFamily="34" charset="-122"/>
                <a:cs typeface="Times New Roman" panose="02020603050405020304" pitchFamily="18" charset="0"/>
              </a:rPr>
              <a:t> Activities): termine standardizzato che rappresenta un singolo concetto medico all'interno del dizionario internazionale usato in farmacovigilanza</a:t>
            </a:r>
          </a:p>
          <a:p>
            <a:pPr algn="just">
              <a:lnSpc>
                <a:spcPct val="120000"/>
              </a:lnSpc>
            </a:pPr>
            <a:r>
              <a:rPr lang="it-IT" sz="1700" dirty="0">
                <a:solidFill>
                  <a:srgbClr val="5B6B87"/>
                </a:solidFill>
                <a:latin typeface="Times New Roman" panose="02020603050405020304" pitchFamily="18" charset="0"/>
                <a:ea typeface="Calibri" pitchFamily="34" charset="-122"/>
                <a:cs typeface="Times New Roman" panose="02020603050405020304" pitchFamily="18" charset="0"/>
              </a:rPr>
              <a:t>WHO (World Health Organization): Organizzazione Mondiale della Sanità</a:t>
            </a:r>
          </a:p>
          <a:p>
            <a:pPr algn="just">
              <a:lnSpc>
                <a:spcPct val="120000"/>
              </a:lnSpc>
            </a:pPr>
            <a:r>
              <a:rPr lang="it-IT" sz="1700" dirty="0" err="1">
                <a:solidFill>
                  <a:srgbClr val="5B6B87"/>
                </a:solidFill>
                <a:latin typeface="Times New Roman" panose="02020603050405020304" pitchFamily="18" charset="0"/>
                <a:ea typeface="Calibri" pitchFamily="34" charset="-122"/>
                <a:cs typeface="Times New Roman" panose="02020603050405020304" pitchFamily="18" charset="0"/>
              </a:rPr>
              <a:t>VigiAccess</a:t>
            </a:r>
            <a:r>
              <a:rPr lang="it-IT" sz="1700" dirty="0">
                <a:solidFill>
                  <a:srgbClr val="5B6B87"/>
                </a:solidFill>
                <a:latin typeface="Times New Roman" panose="02020603050405020304" pitchFamily="18" charset="0"/>
                <a:ea typeface="Calibri" pitchFamily="34" charset="-122"/>
                <a:cs typeface="Times New Roman" panose="02020603050405020304" pitchFamily="18" charset="0"/>
              </a:rPr>
              <a:t>: applicazione web pubblica lanciata dall'Organizzazione Mondiale della Sanità (OMS) basata su dati provenienti da </a:t>
            </a:r>
            <a:r>
              <a:rPr lang="it-IT" sz="1700" dirty="0" err="1">
                <a:solidFill>
                  <a:srgbClr val="5B6B87"/>
                </a:solidFill>
                <a:latin typeface="Times New Roman" panose="02020603050405020304" pitchFamily="18" charset="0"/>
                <a:ea typeface="Calibri" pitchFamily="34" charset="-122"/>
                <a:cs typeface="Times New Roman" panose="02020603050405020304" pitchFamily="18" charset="0"/>
              </a:rPr>
              <a:t>VigiBase</a:t>
            </a:r>
            <a:r>
              <a:rPr lang="it-IT" sz="1700" dirty="0">
                <a:solidFill>
                  <a:srgbClr val="5B6B87"/>
                </a:solidFill>
                <a:latin typeface="Times New Roman" panose="02020603050405020304" pitchFamily="18" charset="0"/>
                <a:ea typeface="Calibri" pitchFamily="34" charset="-122"/>
                <a:cs typeface="Times New Roman" panose="02020603050405020304" pitchFamily="18" charset="0"/>
              </a:rPr>
              <a:t>, il database mondiale dell'OMS che raccoglie le segnalazioni</a:t>
            </a:r>
          </a:p>
        </p:txBody>
      </p:sp>
      <p:sp>
        <p:nvSpPr>
          <p:cNvPr id="4" name="Segnaposto piè di pagina 3">
            <a:extLst>
              <a:ext uri="{FF2B5EF4-FFF2-40B4-BE49-F238E27FC236}">
                <a16:creationId xmlns:a16="http://schemas.microsoft.com/office/drawing/2014/main" id="{08116A05-267C-492B-AD45-B4B043CB2CAC}"/>
              </a:ext>
            </a:extLst>
          </p:cNvPr>
          <p:cNvSpPr>
            <a:spLocks noGrp="1"/>
          </p:cNvSpPr>
          <p:nvPr>
            <p:ph type="ftr" sz="quarter" idx="11"/>
          </p:nvPr>
        </p:nvSpPr>
        <p:spPr/>
        <p:txBody>
          <a:bodyPr/>
          <a:lstStyle/>
          <a:p>
            <a:r>
              <a:rPr lang="en-US"/>
              <a:t>3</a:t>
            </a:r>
            <a:endParaRPr lang="en-US" dirty="0"/>
          </a:p>
        </p:txBody>
      </p:sp>
    </p:spTree>
    <p:extLst>
      <p:ext uri="{BB962C8B-B14F-4D97-AF65-F5344CB8AC3E}">
        <p14:creationId xmlns:p14="http://schemas.microsoft.com/office/powerpoint/2010/main" val="1291324869"/>
      </p:ext>
    </p:extLst>
  </p:cSld>
  <p:clrMapOvr>
    <a:masterClrMapping/>
  </p:clrMapOvr>
</p:sld>
</file>

<file path=ppt/theme/theme1.xml><?xml version="1.0" encoding="utf-8"?>
<a:theme xmlns:a="http://schemas.openxmlformats.org/drawingml/2006/main" name="Filo">
  <a:themeElements>
    <a:clrScheme name="Filo">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1_Filo">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11943</TotalTime>
  <Words>3335</Words>
  <Application>Microsoft Office PowerPoint</Application>
  <PresentationFormat>Widescreen</PresentationFormat>
  <Paragraphs>228</Paragraphs>
  <Slides>16</Slides>
  <Notes>2</Notes>
  <HiddenSlides>0</HiddenSlides>
  <MMClips>0</MMClips>
  <ScaleCrop>false</ScaleCrop>
  <HeadingPairs>
    <vt:vector size="6" baseType="variant">
      <vt:variant>
        <vt:lpstr>Caratteri utilizzati</vt:lpstr>
      </vt:variant>
      <vt:variant>
        <vt:i4>11</vt:i4>
      </vt:variant>
      <vt:variant>
        <vt:lpstr>Tema</vt:lpstr>
      </vt:variant>
      <vt:variant>
        <vt:i4>2</vt:i4>
      </vt:variant>
      <vt:variant>
        <vt:lpstr>Titoli diapositive</vt:lpstr>
      </vt:variant>
      <vt:variant>
        <vt:i4>16</vt:i4>
      </vt:variant>
    </vt:vector>
  </HeadingPairs>
  <TitlesOfParts>
    <vt:vector size="29" baseType="lpstr">
      <vt:lpstr>Arial</vt:lpstr>
      <vt:lpstr>Bahnschrift</vt:lpstr>
      <vt:lpstr>Calibri</vt:lpstr>
      <vt:lpstr>Cambria</vt:lpstr>
      <vt:lpstr>Century Gothic</vt:lpstr>
      <vt:lpstr>LGCFOF+TimesNewRoman</vt:lpstr>
      <vt:lpstr>Symbol</vt:lpstr>
      <vt:lpstr>ThinSpaceFallback</vt:lpstr>
      <vt:lpstr>Times New Roman</vt:lpstr>
      <vt:lpstr>Wingdings</vt:lpstr>
      <vt:lpstr>Wingdings 3</vt:lpstr>
      <vt:lpstr>Filo</vt:lpstr>
      <vt:lpstr>1_Filo</vt:lpstr>
      <vt:lpstr>Presentazione standard di PowerPoint</vt:lpstr>
      <vt:lpstr>NOTE INFORMATIVE IMPORTANTI AIFA </vt:lpstr>
      <vt:lpstr>Presentazione standard di PowerPoint</vt:lpstr>
      <vt:lpstr>Presentazione standard di PowerPoint</vt:lpstr>
      <vt:lpstr>Presentazione standard di PowerPoint</vt:lpstr>
      <vt:lpstr>Presentazione standard di PowerPoint</vt:lpstr>
      <vt:lpstr>Presentazione standard di PowerPoint</vt:lpstr>
      <vt:lpstr>SELEZIONE DALLA LETTERATURA</vt:lpstr>
      <vt:lpstr>Glossario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De Carlo Ilenia</dc:creator>
  <cp:lastModifiedBy>Di Cesare Ilaria</cp:lastModifiedBy>
  <cp:revision>802</cp:revision>
  <dcterms:created xsi:type="dcterms:W3CDTF">2022-03-29T08:49:51Z</dcterms:created>
  <dcterms:modified xsi:type="dcterms:W3CDTF">2026-09-04T12:08:37Z</dcterms:modified>
</cp:coreProperties>
</file>